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5" r:id="rId6"/>
    <p:sldId id="274" r:id="rId7"/>
    <p:sldId id="294" r:id="rId8"/>
    <p:sldId id="279" r:id="rId9"/>
    <p:sldId id="299" r:id="rId10"/>
    <p:sldId id="284" r:id="rId11"/>
    <p:sldId id="282" r:id="rId12"/>
    <p:sldId id="283" r:id="rId13"/>
    <p:sldId id="286" r:id="rId14"/>
    <p:sldId id="285" r:id="rId15"/>
    <p:sldId id="288"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7A0F6-90B7-DCBF-E3EC-CD74D3FA1CA1}" v="118" dt="2025-09-02T13:12:26.64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AC369-233F-4442-909D-74355FC046B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7CDB18F-C1DC-43E0-882F-C8CC5BF1D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451E386-5F9B-438B-865E-58664C100095}"/>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5" name="Fußzeilenplatzhalter 4">
            <a:extLst>
              <a:ext uri="{FF2B5EF4-FFF2-40B4-BE49-F238E27FC236}">
                <a16:creationId xmlns:a16="http://schemas.microsoft.com/office/drawing/2014/main" id="{C3AD61FE-007E-4E7D-9F74-B8874CBABA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F5FA845-C0E6-4FB2-BAE0-ECC722E6C539}"/>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9603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F62C1-6027-4F43-B778-1B3F59ACA7A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28EBCD5-E9BC-4BA9-9540-F8A407905FE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EB561C-43F6-440D-8BEF-E9D515512AA1}"/>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5" name="Fußzeilenplatzhalter 4">
            <a:extLst>
              <a:ext uri="{FF2B5EF4-FFF2-40B4-BE49-F238E27FC236}">
                <a16:creationId xmlns:a16="http://schemas.microsoft.com/office/drawing/2014/main" id="{A7ED52B4-07D3-499F-9F97-554628B55C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881A00C-0785-4BE0-8D7C-F22347F4A9DB}"/>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281898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FF1C2CA-617D-4C9F-9E10-EF1A94A15AC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09FE041-B318-4924-A313-FBED1B85BA5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B63CF10-F27F-4B00-8271-3DD8B791D79C}"/>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5" name="Fußzeilenplatzhalter 4">
            <a:extLst>
              <a:ext uri="{FF2B5EF4-FFF2-40B4-BE49-F238E27FC236}">
                <a16:creationId xmlns:a16="http://schemas.microsoft.com/office/drawing/2014/main" id="{0583EBDB-AD26-49DC-9BF7-CEFB72F9C6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B024D72-E2F7-44AA-8F54-BEC10073876C}"/>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175770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1B5C2-CD59-4A3D-8EAD-DC709464E66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B8FB702-7E7C-423B-97DE-5A3A23EC52F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371637B-12F9-4F07-967E-976CBC16BB47}"/>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5" name="Fußzeilenplatzhalter 4">
            <a:extLst>
              <a:ext uri="{FF2B5EF4-FFF2-40B4-BE49-F238E27FC236}">
                <a16:creationId xmlns:a16="http://schemas.microsoft.com/office/drawing/2014/main" id="{73D3EE6A-B08B-4017-8A05-C007F09716D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E28F2D-0AD3-4B08-B1BA-1FCCD1D2494E}"/>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86082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D5850-6B4E-4480-9A46-2D22A4ED60C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5EF962F-9628-4E9F-A41F-1C5146797D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EB6DECE-E25A-48E7-85DD-D3801F15AC73}"/>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5" name="Fußzeilenplatzhalter 4">
            <a:extLst>
              <a:ext uri="{FF2B5EF4-FFF2-40B4-BE49-F238E27FC236}">
                <a16:creationId xmlns:a16="http://schemas.microsoft.com/office/drawing/2014/main" id="{DC5951C7-FA36-4536-BA08-98D801A1DA2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8C6223-5255-4E76-9240-1518622EDCD9}"/>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175709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AE057-A3CC-43CE-994E-EED418B2017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FD6A5E4-9129-4906-B13F-259999FCFAE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3A95F05-E882-46A9-A320-ED2EE5EE58F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CD4DEB0-6A43-4C9B-A6D1-5F47FDA2645E}"/>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6" name="Fußzeilenplatzhalter 5">
            <a:extLst>
              <a:ext uri="{FF2B5EF4-FFF2-40B4-BE49-F238E27FC236}">
                <a16:creationId xmlns:a16="http://schemas.microsoft.com/office/drawing/2014/main" id="{CCE8BDB1-093B-4961-BE6E-E7F465DD4E6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9126AB7-1A04-4960-9F93-3AD7C6DBC5A2}"/>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310632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3D1A0-9E2A-4D46-A872-C59004C4FBD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523007B-E9DA-4321-9F98-7DC3A9026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282DCDC-05CE-4E32-81DA-95C4CEF420F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305D24F-58CB-431C-A3EB-E885B37B1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F55EA20-2864-47BA-AC96-5BE5BF368CF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1724124-FCFB-41FE-A9E9-90C46046EDAA}"/>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8" name="Fußzeilenplatzhalter 7">
            <a:extLst>
              <a:ext uri="{FF2B5EF4-FFF2-40B4-BE49-F238E27FC236}">
                <a16:creationId xmlns:a16="http://schemas.microsoft.com/office/drawing/2014/main" id="{53276587-877B-4BDB-8CF8-461C0AC9F32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E056E6A-3B4B-4482-AFD4-B1CE7B95D541}"/>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12436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66C2B-31AE-4B1D-9883-D184EEEEC72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2531214-03E6-4CDF-BA87-726FCF722442}"/>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4" name="Fußzeilenplatzhalter 3">
            <a:extLst>
              <a:ext uri="{FF2B5EF4-FFF2-40B4-BE49-F238E27FC236}">
                <a16:creationId xmlns:a16="http://schemas.microsoft.com/office/drawing/2014/main" id="{DDD991A0-EAB8-417E-BB31-2FC3BB2E34F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BA8B9F4-85AF-4133-8988-1BCE464B9DC5}"/>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221618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FCEE71-6634-4A5B-B40F-3A6D216C4473}"/>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3" name="Fußzeilenplatzhalter 2">
            <a:extLst>
              <a:ext uri="{FF2B5EF4-FFF2-40B4-BE49-F238E27FC236}">
                <a16:creationId xmlns:a16="http://schemas.microsoft.com/office/drawing/2014/main" id="{778A9230-977A-4750-AE25-B6B888E37BB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F807439-672F-429C-84EB-E847040E476F}"/>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282747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D1D41D-6A37-4AAE-BFD0-8CD5B923124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CE63D52-E069-4140-B7A5-7FDF08B63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902E2A8-C7A2-4058-B10D-94E825FE9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69EA5F2-CB4F-4FA5-802D-E25F45E0AA71}"/>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6" name="Fußzeilenplatzhalter 5">
            <a:extLst>
              <a:ext uri="{FF2B5EF4-FFF2-40B4-BE49-F238E27FC236}">
                <a16:creationId xmlns:a16="http://schemas.microsoft.com/office/drawing/2014/main" id="{36FEA67D-5707-4C24-924C-FC80ABEEF89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F325B6E-3DDA-48A2-8A9C-A7F09F5B19BA}"/>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343447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42747-3103-4C87-8983-1E40E4AC00A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57C192A-52B3-449F-9869-6A61FDE381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09B1D7-2BF0-4D79-8C6C-2DF50C14F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01F343A-E029-4A90-A038-5591A86796F6}"/>
              </a:ext>
            </a:extLst>
          </p:cNvPr>
          <p:cNvSpPr>
            <a:spLocks noGrp="1"/>
          </p:cNvSpPr>
          <p:nvPr>
            <p:ph type="dt" sz="half" idx="10"/>
          </p:nvPr>
        </p:nvSpPr>
        <p:spPr/>
        <p:txBody>
          <a:bodyPr/>
          <a:lstStyle/>
          <a:p>
            <a:fld id="{1A646AB0-09CF-4D19-91E9-DEC7B7716D4D}" type="datetimeFigureOut">
              <a:rPr lang="de-DE" smtClean="0"/>
              <a:t>22.09.2025</a:t>
            </a:fld>
            <a:endParaRPr lang="de-DE"/>
          </a:p>
        </p:txBody>
      </p:sp>
      <p:sp>
        <p:nvSpPr>
          <p:cNvPr id="6" name="Fußzeilenplatzhalter 5">
            <a:extLst>
              <a:ext uri="{FF2B5EF4-FFF2-40B4-BE49-F238E27FC236}">
                <a16:creationId xmlns:a16="http://schemas.microsoft.com/office/drawing/2014/main" id="{C4B43069-E281-47BA-9825-6E4F3435C4F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601FFD3-F032-4297-9317-EAA3A90D861E}"/>
              </a:ext>
            </a:extLst>
          </p:cNvPr>
          <p:cNvSpPr>
            <a:spLocks noGrp="1"/>
          </p:cNvSpPr>
          <p:nvPr>
            <p:ph type="sldNum" sz="quarter" idx="12"/>
          </p:nvPr>
        </p:nvSpPr>
        <p:spPr/>
        <p:txBody>
          <a:bodyPr/>
          <a:lstStyle/>
          <a:p>
            <a:fld id="{B6E41DF9-B01C-478E-ACC2-C115A0F6C6FB}" type="slidenum">
              <a:rPr lang="de-DE" smtClean="0"/>
              <a:t>‹Nr.›</a:t>
            </a:fld>
            <a:endParaRPr lang="de-DE"/>
          </a:p>
        </p:txBody>
      </p:sp>
    </p:spTree>
    <p:extLst>
      <p:ext uri="{BB962C8B-B14F-4D97-AF65-F5344CB8AC3E}">
        <p14:creationId xmlns:p14="http://schemas.microsoft.com/office/powerpoint/2010/main" val="186569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49539B8-9838-405D-AE61-D78EE487C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016BE8C-4EF9-468B-8052-00432B076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00FAB9-5157-46DE-8EB5-DBBAABC05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46AB0-09CF-4D19-91E9-DEC7B7716D4D}" type="datetimeFigureOut">
              <a:rPr lang="de-DE" smtClean="0"/>
              <a:t>22.09.2025</a:t>
            </a:fld>
            <a:endParaRPr lang="de-DE"/>
          </a:p>
        </p:txBody>
      </p:sp>
      <p:sp>
        <p:nvSpPr>
          <p:cNvPr id="5" name="Fußzeilenplatzhalter 4">
            <a:extLst>
              <a:ext uri="{FF2B5EF4-FFF2-40B4-BE49-F238E27FC236}">
                <a16:creationId xmlns:a16="http://schemas.microsoft.com/office/drawing/2014/main" id="{F78F0BA7-24EA-4AA9-B6B2-5D3B28876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1D8030A-65F0-45EB-9F7F-BD48FD926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41DF9-B01C-478E-ACC2-C115A0F6C6FB}" type="slidenum">
              <a:rPr lang="de-DE" smtClean="0"/>
              <a:t>‹Nr.›</a:t>
            </a:fld>
            <a:endParaRPr lang="de-DE"/>
          </a:p>
        </p:txBody>
      </p:sp>
    </p:spTree>
    <p:extLst>
      <p:ext uri="{BB962C8B-B14F-4D97-AF65-F5344CB8AC3E}">
        <p14:creationId xmlns:p14="http://schemas.microsoft.com/office/powerpoint/2010/main" val="1852818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erziehungsberatung@caritas-nuernberg.de" TargetMode="External"/><Relationship Id="rId2" Type="http://schemas.openxmlformats.org/officeDocument/2006/relationships/hyperlink" Target="https://www.caritas-nuernberg.de/einrichtungen/erziehungsberatung" TargetMode="External"/><Relationship Id="rId1" Type="http://schemas.openxmlformats.org/officeDocument/2006/relationships/slideLayout" Target="../slideLayouts/slideLayout2.xml"/><Relationship Id="rId5" Type="http://schemas.openxmlformats.org/officeDocument/2006/relationships/hyperlink" Target="mailto:migrationsberatung@caritas-nuernberg.de" TargetMode="External"/><Relationship Id="rId4" Type="http://schemas.openxmlformats.org/officeDocument/2006/relationships/hyperlink" Target="https://www.caritas-nuernberg.de/einrichtungen/migrations-und-integrationsberatung"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nuernberg.de/internet/paedagogisches_institu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Khalaf@iska-nuernberg.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ihamaxfeld@kinderhaus.d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ordlicht.nuernberg.d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spgruenewald@kinderhaus.de"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FAAF2BB-7AE7-48EC-9B54-A9088FFB2C3C}"/>
              </a:ext>
            </a:extLst>
          </p:cNvPr>
          <p:cNvSpPr>
            <a:spLocks noGrp="1"/>
          </p:cNvSpPr>
          <p:nvPr>
            <p:ph type="ctrTitle"/>
          </p:nvPr>
        </p:nvSpPr>
        <p:spPr>
          <a:xfrm>
            <a:off x="477981" y="1122363"/>
            <a:ext cx="4023360" cy="3204134"/>
          </a:xfrm>
        </p:spPr>
        <p:txBody>
          <a:bodyPr anchor="b">
            <a:normAutofit/>
          </a:bodyPr>
          <a:lstStyle/>
          <a:p>
            <a:pPr algn="l"/>
            <a:r>
              <a:rPr lang="de-DE" sz="3000"/>
              <a:t>Hilfs- und Unterstützungssysteme für Kinder, Eltern und Lehrkräfte</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CBE46842-A198-4447-9ED5-F8E67A7DBAD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14356" y="1622988"/>
            <a:ext cx="6408836" cy="3460771"/>
          </a:xfrm>
          <a:prstGeom prst="rect">
            <a:avLst/>
          </a:prstGeom>
        </p:spPr>
      </p:pic>
    </p:spTree>
    <p:extLst>
      <p:ext uri="{BB962C8B-B14F-4D97-AF65-F5344CB8AC3E}">
        <p14:creationId xmlns:p14="http://schemas.microsoft.com/office/powerpoint/2010/main" val="318732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79" name="Rectangle 19462">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67044D9-6CED-4B89-96D5-558A202A6752}"/>
              </a:ext>
            </a:extLst>
          </p:cNvPr>
          <p:cNvSpPr>
            <a:spLocks noGrp="1"/>
          </p:cNvSpPr>
          <p:nvPr>
            <p:ph type="title"/>
          </p:nvPr>
        </p:nvSpPr>
        <p:spPr>
          <a:xfrm>
            <a:off x="429768" y="411480"/>
            <a:ext cx="11201400" cy="1106424"/>
          </a:xfrm>
        </p:spPr>
        <p:txBody>
          <a:bodyPr>
            <a:normAutofit/>
          </a:bodyPr>
          <a:lstStyle/>
          <a:p>
            <a:r>
              <a:rPr lang="de-DE" sz="3600"/>
              <a:t>Sonstiges – Kinder- und Jugendhaus Mammut</a:t>
            </a:r>
          </a:p>
        </p:txBody>
      </p:sp>
      <p:sp>
        <p:nvSpPr>
          <p:cNvPr id="19480" name="Rectangle 19464">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9458" name="Picture 2" descr="Kinder- und Jugendhaus Mammut">
            <a:extLst>
              <a:ext uri="{FF2B5EF4-FFF2-40B4-BE49-F238E27FC236}">
                <a16:creationId xmlns:a16="http://schemas.microsoft.com/office/drawing/2014/main" id="{580CAD10-3470-4829-B9E0-21B406E85E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9768" y="2056242"/>
            <a:ext cx="6702552" cy="3842796"/>
          </a:xfrm>
          <a:prstGeom prst="rect">
            <a:avLst/>
          </a:prstGeom>
          <a:noFill/>
          <a:extLst>
            <a:ext uri="{909E8E84-426E-40DD-AFC4-6F175D3DCCD1}">
              <a14:hiddenFill xmlns:a14="http://schemas.microsoft.com/office/drawing/2010/main">
                <a:solidFill>
                  <a:srgbClr val="FFFFFF"/>
                </a:solidFill>
              </a14:hiddenFill>
            </a:ext>
          </a:extLst>
        </p:spPr>
      </p:pic>
      <p:sp useBgFill="1">
        <p:nvSpPr>
          <p:cNvPr id="19481" name="Rectangle 19466">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CA6519C0-1C55-498B-8190-E485C887DD36}"/>
              </a:ext>
            </a:extLst>
          </p:cNvPr>
          <p:cNvSpPr>
            <a:spLocks noGrp="1"/>
          </p:cNvSpPr>
          <p:nvPr>
            <p:ph idx="1"/>
          </p:nvPr>
        </p:nvSpPr>
        <p:spPr>
          <a:xfrm>
            <a:off x="7938752" y="2020824"/>
            <a:ext cx="3455097" cy="3959352"/>
          </a:xfrm>
        </p:spPr>
        <p:txBody>
          <a:bodyPr anchor="ctr">
            <a:normAutofit/>
          </a:bodyPr>
          <a:lstStyle/>
          <a:p>
            <a:pPr fontAlgn="base"/>
            <a:r>
              <a:rPr lang="de-DE" sz="1800" b="0" i="0">
                <a:effectLst/>
                <a:latin typeface="Ubuntu"/>
              </a:rPr>
              <a:t>Beratung</a:t>
            </a:r>
          </a:p>
          <a:p>
            <a:pPr fontAlgn="base"/>
            <a:r>
              <a:rPr lang="de-DE" sz="1800">
                <a:latin typeface="Ubuntu"/>
              </a:rPr>
              <a:t>Hilfe bei den Hausaufgaben</a:t>
            </a:r>
          </a:p>
          <a:p>
            <a:pPr fontAlgn="base"/>
            <a:r>
              <a:rPr lang="de-DE" sz="1800" b="0" i="0">
                <a:effectLst/>
                <a:latin typeface="Ubuntu"/>
              </a:rPr>
              <a:t>Für Kinder und Jugendliche von 6 bis 27 Jahren</a:t>
            </a:r>
          </a:p>
          <a:p>
            <a:pPr marL="0" indent="0" fontAlgn="base">
              <a:buNone/>
            </a:pPr>
            <a:r>
              <a:rPr lang="de-DE" sz="1800" b="0" i="0">
                <a:effectLst/>
                <a:latin typeface="inherit"/>
              </a:rPr>
              <a:t>Kontakt:</a:t>
            </a:r>
            <a:br>
              <a:rPr lang="de-DE" sz="1800" b="0" i="0">
                <a:effectLst/>
                <a:latin typeface="inherit"/>
              </a:rPr>
            </a:br>
            <a:r>
              <a:rPr lang="de-DE" sz="1800" b="0" i="0">
                <a:effectLst/>
                <a:latin typeface="Ubuntu"/>
              </a:rPr>
              <a:t>KINDER- UND JUGENDHAUS MAMMUT</a:t>
            </a:r>
          </a:p>
          <a:p>
            <a:pPr marL="0" indent="0" fontAlgn="base">
              <a:buNone/>
            </a:pPr>
            <a:r>
              <a:rPr lang="de-DE" sz="1800" b="0" i="0">
                <a:effectLst/>
                <a:latin typeface="Ubuntu"/>
              </a:rPr>
              <a:t>SCHOPPERSHOFSTRASSE 23</a:t>
            </a:r>
          </a:p>
          <a:p>
            <a:pPr marL="0" indent="0" fontAlgn="base">
              <a:buNone/>
            </a:pPr>
            <a:r>
              <a:rPr lang="de-DE" sz="1800" b="0" i="0">
                <a:effectLst/>
                <a:latin typeface="Ubuntu"/>
              </a:rPr>
              <a:t>90489 NÜRNBERG</a:t>
            </a:r>
          </a:p>
          <a:p>
            <a:pPr marL="0" indent="0" fontAlgn="base">
              <a:buNone/>
            </a:pPr>
            <a:r>
              <a:rPr lang="de-DE" sz="1800" b="0" i="0">
                <a:effectLst/>
                <a:latin typeface="Ubuntu"/>
              </a:rPr>
              <a:t>TEL. 0911 801 69 19</a:t>
            </a:r>
          </a:p>
          <a:p>
            <a:pPr marL="0" indent="0" fontAlgn="base">
              <a:buNone/>
            </a:pPr>
            <a:r>
              <a:rPr lang="de-DE" sz="1800" b="0" i="0">
                <a:effectLst/>
                <a:latin typeface="Ubuntu"/>
              </a:rPr>
              <a:t>JH.MAMMUT.EJN@ELKB.DE</a:t>
            </a:r>
          </a:p>
          <a:p>
            <a:endParaRPr lang="de-DE" sz="1800"/>
          </a:p>
        </p:txBody>
      </p:sp>
    </p:spTree>
    <p:extLst>
      <p:ext uri="{BB962C8B-B14F-4D97-AF65-F5344CB8AC3E}">
        <p14:creationId xmlns:p14="http://schemas.microsoft.com/office/powerpoint/2010/main" val="251052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491" name="Rectangle 2049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493" name="Rectangle 2049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67044D9-6CED-4B89-96D5-558A202A6752}"/>
              </a:ext>
            </a:extLst>
          </p:cNvPr>
          <p:cNvSpPr>
            <a:spLocks noGrp="1"/>
          </p:cNvSpPr>
          <p:nvPr>
            <p:ph type="title"/>
          </p:nvPr>
        </p:nvSpPr>
        <p:spPr>
          <a:xfrm>
            <a:off x="1115568" y="548640"/>
            <a:ext cx="10168128" cy="1179576"/>
          </a:xfrm>
        </p:spPr>
        <p:txBody>
          <a:bodyPr>
            <a:normAutofit/>
          </a:bodyPr>
          <a:lstStyle/>
          <a:p>
            <a:r>
              <a:rPr lang="de-DE" sz="4000"/>
              <a:t>Sonstiges - Aktivspielplatz Mammut</a:t>
            </a:r>
          </a:p>
        </p:txBody>
      </p:sp>
      <p:sp>
        <p:nvSpPr>
          <p:cNvPr id="20495" name="Rectangle 2049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84" name="Picture 4">
            <a:extLst>
              <a:ext uri="{FF2B5EF4-FFF2-40B4-BE49-F238E27FC236}">
                <a16:creationId xmlns:a16="http://schemas.microsoft.com/office/drawing/2014/main" id="{1E5240B8-2C38-42DF-BBA1-CEAEDD4AE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7914"/>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CA6519C0-1C55-498B-8190-E485C887DD36}"/>
              </a:ext>
            </a:extLst>
          </p:cNvPr>
          <p:cNvSpPr>
            <a:spLocks noGrp="1"/>
          </p:cNvSpPr>
          <p:nvPr>
            <p:ph idx="1"/>
          </p:nvPr>
        </p:nvSpPr>
        <p:spPr>
          <a:xfrm>
            <a:off x="7411453" y="2478024"/>
            <a:ext cx="3872243" cy="3694176"/>
          </a:xfrm>
        </p:spPr>
        <p:txBody>
          <a:bodyPr anchor="ctr">
            <a:normAutofit/>
          </a:bodyPr>
          <a:lstStyle/>
          <a:p>
            <a:r>
              <a:rPr lang="de-DE" sz="1100" b="0" i="0">
                <a:effectLst/>
                <a:latin typeface="-apple-system"/>
              </a:rPr>
              <a:t>Der Aktivspielplatz ist ein pädagogisch betreuter Spielplatz, der 2012 eröffnet wurde.</a:t>
            </a:r>
          </a:p>
          <a:p>
            <a:r>
              <a:rPr lang="de-DE" sz="1100" b="0" i="0">
                <a:effectLst/>
                <a:latin typeface="-apple-system"/>
              </a:rPr>
              <a:t>Er ist für </a:t>
            </a:r>
            <a:r>
              <a:rPr lang="de-DE" sz="1100" b="0" i="0" u="sng">
                <a:effectLst/>
                <a:latin typeface="-apple-system"/>
              </a:rPr>
              <a:t>alle</a:t>
            </a:r>
            <a:r>
              <a:rPr lang="de-DE" sz="1100" b="0" i="0">
                <a:effectLst/>
                <a:latin typeface="-apple-system"/>
              </a:rPr>
              <a:t> Kinder zwischen 6 und 14 Jahren geöffnet.</a:t>
            </a:r>
          </a:p>
          <a:p>
            <a:r>
              <a:rPr lang="de-DE" sz="1100" b="0" i="0">
                <a:effectLst/>
                <a:latin typeface="-apple-system"/>
              </a:rPr>
              <a:t>Die Angebote im Alltag sind kostenlos. Bei Ferienaktionen, Ausflügen oder besonderen Angeboten kann ein kleiner Unkostenbeitrag (z. B. Material-/Fahrt-/Verpflegungskosten) notwendig werden.</a:t>
            </a:r>
          </a:p>
          <a:p>
            <a:r>
              <a:rPr lang="de-DE" sz="1100" b="0" i="0">
                <a:effectLst/>
                <a:latin typeface="-apple-system"/>
              </a:rPr>
              <a:t>Die Kinder können ohne Anmeldung den Platz besuchen und selbstständig entscheiden, wie lange sie bleiben möchten, ob und welche Angebote sie wahrnehmen möchten. (Prinzip der Freiwilligkeit)</a:t>
            </a:r>
          </a:p>
          <a:p>
            <a:pPr marL="0" indent="0" fontAlgn="base">
              <a:buNone/>
            </a:pPr>
            <a:r>
              <a:rPr lang="de-DE" sz="1100" b="0" i="0">
                <a:effectLst/>
                <a:latin typeface="inherit"/>
              </a:rPr>
              <a:t>Kontakt:</a:t>
            </a:r>
            <a:br>
              <a:rPr lang="de-DE" sz="1100" b="0" i="0">
                <a:effectLst/>
                <a:latin typeface="inherit"/>
              </a:rPr>
            </a:br>
            <a:r>
              <a:rPr lang="de-DE" sz="1100" b="0" i="0">
                <a:effectLst/>
                <a:latin typeface="Ubuntu"/>
              </a:rPr>
              <a:t>SCHOPPERSHOFSTRASSE 23</a:t>
            </a:r>
          </a:p>
          <a:p>
            <a:pPr marL="0" indent="0" fontAlgn="base">
              <a:buNone/>
            </a:pPr>
            <a:r>
              <a:rPr lang="de-DE" sz="1100" b="0" i="0">
                <a:effectLst/>
                <a:latin typeface="Ubuntu"/>
              </a:rPr>
              <a:t>90489 NÜRNBERG</a:t>
            </a:r>
          </a:p>
          <a:p>
            <a:pPr marL="0" indent="0" fontAlgn="base">
              <a:buNone/>
            </a:pPr>
            <a:r>
              <a:rPr lang="de-DE" sz="1100" b="0" i="0">
                <a:effectLst/>
                <a:latin typeface="Ubuntu"/>
              </a:rPr>
              <a:t>TEL. 0911 - 801 69 18</a:t>
            </a:r>
          </a:p>
          <a:p>
            <a:pPr marL="0" indent="0" fontAlgn="base">
              <a:buNone/>
            </a:pPr>
            <a:r>
              <a:rPr lang="de-DE" sz="1100" b="0" i="0">
                <a:effectLst/>
                <a:latin typeface="Ubuntu"/>
              </a:rPr>
              <a:t>FAX. 0911 - 801 69 17</a:t>
            </a:r>
          </a:p>
          <a:p>
            <a:pPr marL="0" indent="0" fontAlgn="base">
              <a:buNone/>
            </a:pPr>
            <a:r>
              <a:rPr lang="de-DE" sz="1100" b="0" i="0">
                <a:effectLst/>
                <a:latin typeface="Ubuntu"/>
              </a:rPr>
              <a:t>AKI.MAMMUT.EJN@ELKB.DE</a:t>
            </a:r>
          </a:p>
          <a:p>
            <a:endParaRPr lang="de-DE" sz="1100"/>
          </a:p>
        </p:txBody>
      </p:sp>
    </p:spTree>
    <p:extLst>
      <p:ext uri="{BB962C8B-B14F-4D97-AF65-F5344CB8AC3E}">
        <p14:creationId xmlns:p14="http://schemas.microsoft.com/office/powerpoint/2010/main" val="344485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67044D9-6CED-4B89-96D5-558A202A6752}"/>
              </a:ext>
            </a:extLst>
          </p:cNvPr>
          <p:cNvSpPr>
            <a:spLocks noGrp="1"/>
          </p:cNvSpPr>
          <p:nvPr>
            <p:ph type="title"/>
          </p:nvPr>
        </p:nvSpPr>
        <p:spPr>
          <a:xfrm>
            <a:off x="612648" y="1078992"/>
            <a:ext cx="6268770" cy="1536192"/>
          </a:xfrm>
        </p:spPr>
        <p:txBody>
          <a:bodyPr anchor="b">
            <a:normAutofit/>
          </a:bodyPr>
          <a:lstStyle/>
          <a:p>
            <a:r>
              <a:rPr lang="de-DE" sz="5200"/>
              <a:t>Sonstiges – Jugendtreff BRIXX</a:t>
            </a:r>
          </a:p>
        </p:txBody>
      </p:sp>
      <p:sp>
        <p:nvSpPr>
          <p:cNvPr id="23563" name="Rectangle 23562">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565" name="Rectangle 23564">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CA6519C0-1C55-498B-8190-E485C887DD36}"/>
              </a:ext>
            </a:extLst>
          </p:cNvPr>
          <p:cNvSpPr>
            <a:spLocks noGrp="1"/>
          </p:cNvSpPr>
          <p:nvPr>
            <p:ph idx="1"/>
          </p:nvPr>
        </p:nvSpPr>
        <p:spPr>
          <a:xfrm>
            <a:off x="612648" y="3355848"/>
            <a:ext cx="6268770" cy="2825496"/>
          </a:xfrm>
        </p:spPr>
        <p:txBody>
          <a:bodyPr>
            <a:normAutofit/>
          </a:bodyPr>
          <a:lstStyle/>
          <a:p>
            <a:pPr fontAlgn="base"/>
            <a:r>
              <a:rPr lang="de-DE" sz="1500" b="0" i="0" dirty="0">
                <a:effectLst/>
                <a:latin typeface="Ubuntu"/>
              </a:rPr>
              <a:t>Beratung</a:t>
            </a:r>
          </a:p>
          <a:p>
            <a:pPr fontAlgn="base"/>
            <a:r>
              <a:rPr lang="de-DE" sz="1500" dirty="0">
                <a:latin typeface="Ubuntu"/>
              </a:rPr>
              <a:t>Hilfe bei den Hausaufgaben</a:t>
            </a:r>
          </a:p>
          <a:p>
            <a:pPr fontAlgn="base"/>
            <a:r>
              <a:rPr lang="de-DE" sz="1500" b="0" i="0" dirty="0" err="1">
                <a:effectLst/>
                <a:latin typeface="Ubuntu"/>
              </a:rPr>
              <a:t>Youngsta</a:t>
            </a:r>
            <a:r>
              <a:rPr lang="de-DE" sz="1500" b="0" i="0" dirty="0">
                <a:effectLst/>
                <a:latin typeface="Ubuntu"/>
              </a:rPr>
              <a:t>-Treff dienstags von 15 bis 18 Uhr für Kinder ab 8 Jahren</a:t>
            </a:r>
          </a:p>
          <a:p>
            <a:pPr marL="0" indent="0">
              <a:buNone/>
            </a:pPr>
            <a:r>
              <a:rPr lang="de-DE" sz="1500" b="0" i="0">
                <a:effectLst/>
                <a:latin typeface="inherit"/>
              </a:rPr>
              <a:t>Kontakt:</a:t>
            </a:r>
          </a:p>
          <a:p>
            <a:pPr marL="0" indent="0">
              <a:buNone/>
            </a:pPr>
            <a:r>
              <a:rPr lang="de-DE" sz="1500" b="0" i="0" dirty="0">
                <a:effectLst/>
                <a:latin typeface="verdana" panose="020B0604030504040204" pitchFamily="34" charset="0"/>
              </a:rPr>
              <a:t>Marienbergstraße 49</a:t>
            </a:r>
          </a:p>
          <a:p>
            <a:pPr marL="0" indent="0">
              <a:buNone/>
            </a:pPr>
            <a:r>
              <a:rPr lang="de-DE" sz="1500" b="0" i="0" dirty="0">
                <a:effectLst/>
                <a:latin typeface="verdana" panose="020B0604030504040204" pitchFamily="34" charset="0"/>
              </a:rPr>
              <a:t>90411 Nürnberg</a:t>
            </a:r>
          </a:p>
          <a:p>
            <a:pPr marL="0" indent="0">
              <a:buNone/>
            </a:pPr>
            <a:r>
              <a:rPr lang="de-DE" sz="1500" b="0" i="0" dirty="0">
                <a:effectLst/>
                <a:latin typeface="verdana" panose="020B0604030504040204" pitchFamily="34" charset="0"/>
              </a:rPr>
              <a:t>Telefon: 09 11 / 5 20 37 07</a:t>
            </a:r>
          </a:p>
          <a:p>
            <a:pPr marL="0" indent="0">
              <a:buNone/>
            </a:pPr>
            <a:r>
              <a:rPr lang="de-DE" sz="1500" b="0" i="0" dirty="0">
                <a:effectLst/>
                <a:latin typeface="verdana" panose="020B0604030504040204" pitchFamily="34" charset="0"/>
              </a:rPr>
              <a:t>Telefax: 09 11 / 5 20 37 08</a:t>
            </a:r>
          </a:p>
          <a:p>
            <a:endParaRPr lang="de-DE" sz="1500" dirty="0"/>
          </a:p>
        </p:txBody>
      </p:sp>
      <p:pic>
        <p:nvPicPr>
          <p:cNvPr id="23556" name="Picture 4" descr="Logo Jugendtreff Brixx">
            <a:extLst>
              <a:ext uri="{FF2B5EF4-FFF2-40B4-BE49-F238E27FC236}">
                <a16:creationId xmlns:a16="http://schemas.microsoft.com/office/drawing/2014/main" id="{D1496C9C-BD9E-433E-AE3F-1DF619E8F7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94066" y="1272395"/>
            <a:ext cx="4237686" cy="423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1178377-5C99-E17F-1D1A-6E766EC9C702}"/>
              </a:ext>
            </a:extLst>
          </p:cNvPr>
          <p:cNvSpPr>
            <a:spLocks noGrp="1"/>
          </p:cNvSpPr>
          <p:nvPr>
            <p:ph type="title"/>
          </p:nvPr>
        </p:nvSpPr>
        <p:spPr>
          <a:xfrm>
            <a:off x="621792" y="1161288"/>
            <a:ext cx="3602736" cy="4526280"/>
          </a:xfrm>
        </p:spPr>
        <p:txBody>
          <a:bodyPr>
            <a:normAutofit/>
          </a:bodyPr>
          <a:lstStyle/>
          <a:p>
            <a:r>
              <a:rPr lang="de-DE" sz="4000"/>
              <a:t>Angebote der Stadt Nürnberg in der Nähe</a:t>
            </a:r>
          </a:p>
        </p:txBody>
      </p:sp>
      <p:sp>
        <p:nvSpPr>
          <p:cNvPr id="19"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9A64EDBD-323C-8865-4486-421F89ACBAC3}"/>
              </a:ext>
            </a:extLst>
          </p:cNvPr>
          <p:cNvSpPr>
            <a:spLocks noGrp="1"/>
          </p:cNvSpPr>
          <p:nvPr>
            <p:ph idx="1"/>
          </p:nvPr>
        </p:nvSpPr>
        <p:spPr>
          <a:xfrm>
            <a:off x="5434149" y="932688"/>
            <a:ext cx="5916603" cy="4992624"/>
          </a:xfrm>
        </p:spPr>
        <p:txBody>
          <a:bodyPr anchor="ctr">
            <a:normAutofit/>
          </a:bodyPr>
          <a:lstStyle/>
          <a:p>
            <a:pPr marL="0" indent="0">
              <a:buNone/>
            </a:pPr>
            <a:r>
              <a:rPr lang="de-DE" sz="1900"/>
              <a:t>Erziehungs- und Familienberatung Schoppershof (MAMMUT-Gelände)</a:t>
            </a:r>
          </a:p>
          <a:p>
            <a:pPr marL="0" indent="0">
              <a:buNone/>
            </a:pPr>
            <a:r>
              <a:rPr lang="de-DE" sz="1900"/>
              <a:t>Schoppershofstraße 25</a:t>
            </a:r>
          </a:p>
          <a:p>
            <a:pPr marL="0" indent="0">
              <a:buNone/>
            </a:pPr>
            <a:r>
              <a:rPr lang="de-DE" sz="1900"/>
              <a:t>90489 Nürnberg</a:t>
            </a:r>
          </a:p>
          <a:p>
            <a:pPr marL="0" indent="0">
              <a:buNone/>
            </a:pPr>
            <a:endParaRPr lang="de-DE" sz="1900"/>
          </a:p>
          <a:p>
            <a:pPr marL="0" indent="0">
              <a:buNone/>
            </a:pPr>
            <a:r>
              <a:rPr lang="de-DE" sz="1900"/>
              <a:t>Telefon 09 11 / 2 31-29 85 und 2 31-33 85</a:t>
            </a:r>
          </a:p>
          <a:p>
            <a:pPr marL="0" indent="0">
              <a:buNone/>
            </a:pPr>
            <a:r>
              <a:rPr lang="de-DE" sz="1900"/>
              <a:t>Telefax 09 11 / 2 31-58 79</a:t>
            </a:r>
          </a:p>
          <a:p>
            <a:pPr marL="0" indent="0">
              <a:buNone/>
            </a:pPr>
            <a:endParaRPr lang="de-DE" sz="1900"/>
          </a:p>
          <a:p>
            <a:pPr marL="0" indent="0">
              <a:buNone/>
            </a:pPr>
            <a:r>
              <a:rPr lang="de-DE" sz="1900"/>
              <a:t>Öffnungszeiten:</a:t>
            </a:r>
          </a:p>
          <a:p>
            <a:pPr marL="0" indent="0">
              <a:buNone/>
            </a:pPr>
            <a:r>
              <a:rPr lang="de-DE" sz="1900"/>
              <a:t>Büro: Mo-Do 8.30–15.30 Uhr, Fr 8.30–12.30 Uhr</a:t>
            </a:r>
          </a:p>
          <a:p>
            <a:pPr marL="0" indent="0">
              <a:buNone/>
            </a:pPr>
            <a:r>
              <a:rPr lang="de-DE" sz="1900"/>
              <a:t>Termine Mo–Fr nach Vereinbarung, auch nach 15.30 Uhr</a:t>
            </a:r>
          </a:p>
          <a:p>
            <a:pPr marL="0" indent="0">
              <a:buNone/>
            </a:pPr>
            <a:endParaRPr lang="de-DE" sz="1900"/>
          </a:p>
          <a:p>
            <a:pPr marL="0" indent="0">
              <a:buNone/>
            </a:pPr>
            <a:r>
              <a:rPr lang="de-DE" sz="1900"/>
              <a:t>Beratung bei Bedarf in Rumänisch und Englisch möglich.</a:t>
            </a:r>
          </a:p>
        </p:txBody>
      </p:sp>
    </p:spTree>
    <p:extLst>
      <p:ext uri="{BB962C8B-B14F-4D97-AF65-F5344CB8AC3E}">
        <p14:creationId xmlns:p14="http://schemas.microsoft.com/office/powerpoint/2010/main" val="390725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A6E1BA1-B459-41C9-8373-FE9CE0D5A905}"/>
              </a:ext>
            </a:extLst>
          </p:cNvPr>
          <p:cNvSpPr>
            <a:spLocks noGrp="1"/>
          </p:cNvSpPr>
          <p:nvPr>
            <p:ph type="title"/>
          </p:nvPr>
        </p:nvSpPr>
        <p:spPr>
          <a:xfrm>
            <a:off x="621792" y="1161288"/>
            <a:ext cx="3602736" cy="4526280"/>
          </a:xfrm>
        </p:spPr>
        <p:txBody>
          <a:bodyPr>
            <a:normAutofit/>
          </a:bodyPr>
          <a:lstStyle/>
          <a:p>
            <a:r>
              <a:rPr lang="de-DE" sz="4000"/>
              <a:t>Angebote der Stadtmission in der Nähe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E2D1CA83-9A1F-4C2B-BD24-5701B78F4E67}"/>
              </a:ext>
            </a:extLst>
          </p:cNvPr>
          <p:cNvSpPr>
            <a:spLocks noGrp="1"/>
          </p:cNvSpPr>
          <p:nvPr>
            <p:ph idx="1"/>
          </p:nvPr>
        </p:nvSpPr>
        <p:spPr>
          <a:xfrm>
            <a:off x="5434149" y="932688"/>
            <a:ext cx="5916603" cy="4992624"/>
          </a:xfrm>
        </p:spPr>
        <p:txBody>
          <a:bodyPr anchor="ctr">
            <a:normAutofit/>
          </a:bodyPr>
          <a:lstStyle/>
          <a:p>
            <a:pPr marL="0" indent="0">
              <a:buNone/>
            </a:pPr>
            <a:r>
              <a:rPr lang="de-DE" sz="1700" b="0" i="0" dirty="0" err="1">
                <a:effectLst/>
                <a:latin typeface="Arial" panose="020B0604020202020204" pitchFamily="34" charset="0"/>
              </a:rPr>
              <a:t>Rieterstr</a:t>
            </a:r>
            <a:r>
              <a:rPr lang="de-DE" sz="1700" b="0" i="0" dirty="0">
                <a:effectLst/>
                <a:latin typeface="Arial" panose="020B0604020202020204" pitchFamily="34" charset="0"/>
              </a:rPr>
              <a:t>. 23</a:t>
            </a:r>
          </a:p>
          <a:p>
            <a:pPr marL="0" indent="0">
              <a:buNone/>
            </a:pPr>
            <a:r>
              <a:rPr lang="de-DE" sz="1700" b="0" i="0" dirty="0">
                <a:effectLst/>
                <a:latin typeface="Arial" panose="020B0604020202020204" pitchFamily="34" charset="0"/>
              </a:rPr>
              <a:t>90419 Nürnberg</a:t>
            </a:r>
          </a:p>
          <a:p>
            <a:pPr marL="0" indent="0">
              <a:buNone/>
            </a:pPr>
            <a:r>
              <a:rPr lang="de-DE" sz="1700" b="0" i="0" dirty="0">
                <a:effectLst/>
                <a:latin typeface="Arial" panose="020B0604020202020204" pitchFamily="34" charset="0"/>
              </a:rPr>
              <a:t>Telefon (0911) 352 400 (Sekretariat)</a:t>
            </a:r>
          </a:p>
          <a:p>
            <a:pPr marL="0" indent="0">
              <a:buNone/>
            </a:pPr>
            <a:r>
              <a:rPr lang="de-DE" sz="1700" b="0" i="0" dirty="0">
                <a:effectLst/>
                <a:latin typeface="Arial" panose="020B0604020202020204" pitchFamily="34" charset="0"/>
              </a:rPr>
              <a:t>Fax (0911) 352 406 (Sekretariat)</a:t>
            </a:r>
          </a:p>
          <a:p>
            <a:pPr marL="0" indent="0">
              <a:buNone/>
            </a:pPr>
            <a:r>
              <a:rPr lang="de-DE" sz="1700" b="0" i="0" dirty="0">
                <a:effectLst/>
                <a:latin typeface="Arial" panose="020B0604020202020204" pitchFamily="34" charset="0"/>
              </a:rPr>
              <a:t>eb@stadtmission-nuernberg.de (Sekretariat)</a:t>
            </a:r>
          </a:p>
          <a:p>
            <a:pPr marL="0" indent="0">
              <a:buNone/>
            </a:pPr>
            <a:endParaRPr lang="de-DE" sz="1700" b="0" i="0" dirty="0">
              <a:effectLst/>
              <a:latin typeface="Arial" panose="020B0604020202020204" pitchFamily="34" charset="0"/>
            </a:endParaRPr>
          </a:p>
          <a:p>
            <a:pPr>
              <a:buFont typeface="Arial" panose="020B0604020202020204" pitchFamily="34" charset="0"/>
              <a:buChar char="•"/>
            </a:pPr>
            <a:r>
              <a:rPr lang="de-DE" sz="1700" b="0" i="0" dirty="0">
                <a:effectLst/>
                <a:latin typeface="Arial" panose="020B0604020202020204" pitchFamily="34" charset="0"/>
              </a:rPr>
              <a:t>Informations- und Klärungsgespräche</a:t>
            </a:r>
          </a:p>
          <a:p>
            <a:pPr>
              <a:buFont typeface="Arial" panose="020B0604020202020204" pitchFamily="34" charset="0"/>
              <a:buChar char="•"/>
            </a:pPr>
            <a:r>
              <a:rPr lang="de-DE" sz="1700" b="0" i="0" dirty="0">
                <a:effectLst/>
                <a:latin typeface="Arial" panose="020B0604020202020204" pitchFamily="34" charset="0"/>
              </a:rPr>
              <a:t>Eltern- und Familienberatung</a:t>
            </a:r>
          </a:p>
          <a:p>
            <a:pPr>
              <a:buFont typeface="Arial" panose="020B0604020202020204" pitchFamily="34" charset="0"/>
              <a:buChar char="•"/>
            </a:pPr>
            <a:r>
              <a:rPr lang="de-DE" sz="1700" b="0" i="0" dirty="0">
                <a:effectLst/>
                <a:latin typeface="Arial" panose="020B0604020202020204" pitchFamily="34" charset="0"/>
              </a:rPr>
              <a:t>Familientherapie; Paarberatung/-therapie</a:t>
            </a:r>
          </a:p>
          <a:p>
            <a:pPr>
              <a:buFont typeface="Arial" panose="020B0604020202020204" pitchFamily="34" charset="0"/>
              <a:buChar char="•"/>
            </a:pPr>
            <a:r>
              <a:rPr lang="de-DE" sz="1700" b="0" i="0" dirty="0">
                <a:effectLst/>
                <a:latin typeface="Arial" panose="020B0604020202020204" pitchFamily="34" charset="0"/>
              </a:rPr>
              <a:t>Therapeutische Angebote für Kinder und Jugendliche</a:t>
            </a:r>
          </a:p>
          <a:p>
            <a:pPr>
              <a:buFont typeface="Arial" panose="020B0604020202020204" pitchFamily="34" charset="0"/>
              <a:buChar char="•"/>
            </a:pPr>
            <a:r>
              <a:rPr lang="de-DE" sz="1700" b="0" i="0" dirty="0">
                <a:effectLst/>
                <a:latin typeface="Arial" panose="020B0604020202020204" pitchFamily="34" charset="0"/>
              </a:rPr>
              <a:t>Psychologische Diagnostik</a:t>
            </a:r>
          </a:p>
          <a:p>
            <a:pPr>
              <a:buFont typeface="Arial" panose="020B0604020202020204" pitchFamily="34" charset="0"/>
              <a:buChar char="•"/>
            </a:pPr>
            <a:r>
              <a:rPr lang="de-DE" sz="1700" b="0" i="0" dirty="0">
                <a:effectLst/>
                <a:latin typeface="Arial" panose="020B0604020202020204" pitchFamily="34" charset="0"/>
              </a:rPr>
              <a:t>Vermittlung an spezialisierte Fachdienste</a:t>
            </a:r>
          </a:p>
          <a:p>
            <a:pPr>
              <a:buFont typeface="Arial" panose="020B0604020202020204" pitchFamily="34" charset="0"/>
              <a:buChar char="•"/>
            </a:pPr>
            <a:r>
              <a:rPr lang="de-DE" sz="1700" b="0" i="0" dirty="0">
                <a:effectLst/>
                <a:latin typeface="Arial" panose="020B0604020202020204" pitchFamily="34" charset="0"/>
              </a:rPr>
              <a:t>Gruppen für Kinder, Jugendliche und Eltern</a:t>
            </a:r>
          </a:p>
          <a:p>
            <a:pPr marL="0" indent="0">
              <a:buNone/>
            </a:pPr>
            <a:endParaRPr lang="de-DE" sz="1700" b="0" i="0" dirty="0">
              <a:effectLst/>
              <a:latin typeface="Arial" panose="020B0604020202020204" pitchFamily="34" charset="0"/>
            </a:endParaRPr>
          </a:p>
          <a:p>
            <a:endParaRPr lang="de-DE" sz="1700" dirty="0"/>
          </a:p>
        </p:txBody>
      </p:sp>
    </p:spTree>
    <p:extLst>
      <p:ext uri="{BB962C8B-B14F-4D97-AF65-F5344CB8AC3E}">
        <p14:creationId xmlns:p14="http://schemas.microsoft.com/office/powerpoint/2010/main" val="373533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1130FE1-5A26-E33B-AFE0-48BCB8BC6B85}"/>
              </a:ext>
            </a:extLst>
          </p:cNvPr>
          <p:cNvSpPr>
            <a:spLocks noGrp="1"/>
          </p:cNvSpPr>
          <p:nvPr>
            <p:ph type="title"/>
          </p:nvPr>
        </p:nvSpPr>
        <p:spPr>
          <a:xfrm>
            <a:off x="621792" y="1161288"/>
            <a:ext cx="3602736" cy="4526280"/>
          </a:xfrm>
        </p:spPr>
        <p:txBody>
          <a:bodyPr>
            <a:normAutofit/>
          </a:bodyPr>
          <a:lstStyle/>
          <a:p>
            <a:r>
              <a:rPr lang="de-DE" sz="4000"/>
              <a:t>Angebote der Caritas in der Nähe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BE3D9448-3BB8-F55D-B87B-6407CD7D9448}"/>
              </a:ext>
            </a:extLst>
          </p:cNvPr>
          <p:cNvSpPr>
            <a:spLocks noGrp="1"/>
          </p:cNvSpPr>
          <p:nvPr>
            <p:ph idx="1"/>
          </p:nvPr>
        </p:nvSpPr>
        <p:spPr>
          <a:xfrm>
            <a:off x="5434149" y="932688"/>
            <a:ext cx="5916603" cy="4992624"/>
          </a:xfrm>
        </p:spPr>
        <p:txBody>
          <a:bodyPr anchor="ctr">
            <a:normAutofit/>
          </a:bodyPr>
          <a:lstStyle/>
          <a:p>
            <a:pPr marL="0" indent="0">
              <a:buNone/>
            </a:pPr>
            <a:r>
              <a:rPr lang="de-DE" sz="2000" b="1" i="0" strike="noStrike">
                <a:effectLst/>
                <a:latin typeface="Source Sans Pro" panose="020B0503030403020204" pitchFamily="34" charset="0"/>
                <a:hlinkClick r:id="rId2" tooltip="Caritas-Erziehungsberatung">
                  <a:extLst>
                    <a:ext uri="{A12FA001-AC4F-418D-AE19-62706E023703}">
                      <ahyp:hlinkClr xmlns:ahyp="http://schemas.microsoft.com/office/drawing/2018/hyperlinkcolor" val="tx"/>
                    </a:ext>
                  </a:extLst>
                </a:hlinkClick>
              </a:rPr>
              <a:t>Caritas-Erziehungsberatung</a:t>
            </a:r>
            <a:endParaRPr lang="de-DE" sz="2000" b="1" i="0">
              <a:effectLst/>
              <a:latin typeface="Source Sans Pro" panose="020B0503030403020204" pitchFamily="34" charset="0"/>
            </a:endParaRPr>
          </a:p>
          <a:p>
            <a:pPr marL="0" indent="0">
              <a:buNone/>
            </a:pPr>
            <a:r>
              <a:rPr lang="de-DE" sz="2000" b="0" i="0">
                <a:effectLst/>
                <a:latin typeface="Source Sans Pro" panose="020B0503030403020204" pitchFamily="34" charset="0"/>
              </a:rPr>
              <a:t>Tucherstraße 15</a:t>
            </a:r>
            <a:br>
              <a:rPr lang="de-DE" sz="2000" b="0" i="0">
                <a:effectLst/>
                <a:latin typeface="Source Sans Pro" panose="020B0503030403020204" pitchFamily="34" charset="0"/>
              </a:rPr>
            </a:br>
            <a:r>
              <a:rPr lang="de-DE" sz="2000" b="0" i="0">
                <a:effectLst/>
                <a:latin typeface="Source Sans Pro" panose="020B0503030403020204" pitchFamily="34" charset="0"/>
              </a:rPr>
              <a:t>90403 Nürnberg</a:t>
            </a:r>
            <a:br>
              <a:rPr lang="de-DE" sz="2000" b="0" i="0">
                <a:effectLst/>
                <a:latin typeface="Source Sans Pro" panose="020B0503030403020204" pitchFamily="34" charset="0"/>
              </a:rPr>
            </a:br>
            <a:r>
              <a:rPr lang="de-DE" sz="2000" b="0" i="0">
                <a:effectLst/>
                <a:latin typeface="Source Sans Pro" panose="020B0503030403020204" pitchFamily="34" charset="0"/>
              </a:rPr>
              <a:t>0911/23 54 241</a:t>
            </a:r>
          </a:p>
          <a:p>
            <a:pPr marL="0" indent="0">
              <a:buNone/>
            </a:pPr>
            <a:r>
              <a:rPr lang="de-DE" sz="2000" b="0" i="0" u="sng">
                <a:effectLst/>
                <a:latin typeface="Source Sans Pro" panose="020B0503030403020204" pitchFamily="34" charset="0"/>
                <a:hlinkClick r:id="rId3" tooltip="E-Mail an Adressat senden">
                  <a:extLst>
                    <a:ext uri="{A12FA001-AC4F-418D-AE19-62706E023703}">
                      <ahyp:hlinkClr xmlns:ahyp="http://schemas.microsoft.com/office/drawing/2018/hyperlinkcolor" val="tx"/>
                    </a:ext>
                  </a:extLst>
                </a:hlinkClick>
              </a:rPr>
              <a:t>erziehungsberatung@caritas-nuernberg.de</a:t>
            </a:r>
            <a:endParaRPr lang="de-DE" sz="2000" b="0" i="0" u="sng">
              <a:effectLst/>
              <a:latin typeface="Source Sans Pro" panose="020B0503030403020204" pitchFamily="34" charset="0"/>
            </a:endParaRPr>
          </a:p>
          <a:p>
            <a:endParaRPr lang="de-DE" sz="2000" u="sng">
              <a:latin typeface="Source Sans Pro" panose="020B0503030403020204" pitchFamily="34" charset="0"/>
            </a:endParaRPr>
          </a:p>
          <a:p>
            <a:pPr marL="0" indent="0">
              <a:buNone/>
            </a:pPr>
            <a:r>
              <a:rPr lang="de-DE" sz="2000" b="1" i="0" u="none" strike="noStrike">
                <a:effectLst/>
                <a:latin typeface="Source Sans Pro" panose="020B0503030403020204" pitchFamily="34" charset="0"/>
                <a:hlinkClick r:id="rId4" tooltip="Caritas-Migrations- und Integrationsberatung">
                  <a:extLst>
                    <a:ext uri="{A12FA001-AC4F-418D-AE19-62706E023703}">
                      <ahyp:hlinkClr xmlns:ahyp="http://schemas.microsoft.com/office/drawing/2018/hyperlinkcolor" val="tx"/>
                    </a:ext>
                  </a:extLst>
                </a:hlinkClick>
              </a:rPr>
              <a:t>Caritas-Migrations- und Integrationsberatung</a:t>
            </a:r>
            <a:endParaRPr lang="de-DE" sz="2000" b="1" i="0">
              <a:effectLst/>
              <a:latin typeface="Source Sans Pro" panose="020B0503030403020204" pitchFamily="34" charset="0"/>
            </a:endParaRPr>
          </a:p>
          <a:p>
            <a:pPr marL="0" indent="0">
              <a:buNone/>
            </a:pPr>
            <a:r>
              <a:rPr lang="de-DE" sz="2000" b="0" i="0">
                <a:effectLst/>
                <a:latin typeface="Source Sans Pro" panose="020B0503030403020204" pitchFamily="34" charset="0"/>
              </a:rPr>
              <a:t>Tucherstraße 15</a:t>
            </a:r>
            <a:br>
              <a:rPr lang="de-DE" sz="2000" b="0" i="0">
                <a:effectLst/>
                <a:latin typeface="Source Sans Pro" panose="020B0503030403020204" pitchFamily="34" charset="0"/>
              </a:rPr>
            </a:br>
            <a:r>
              <a:rPr lang="de-DE" sz="2000" b="0" i="0">
                <a:effectLst/>
                <a:latin typeface="Source Sans Pro" panose="020B0503030403020204" pitchFamily="34" charset="0"/>
              </a:rPr>
              <a:t>90403 Nürnberg</a:t>
            </a:r>
            <a:br>
              <a:rPr lang="de-DE" sz="2000" b="0" i="0">
                <a:effectLst/>
                <a:latin typeface="Source Sans Pro" panose="020B0503030403020204" pitchFamily="34" charset="0"/>
              </a:rPr>
            </a:br>
            <a:r>
              <a:rPr lang="de-DE" sz="2000">
                <a:latin typeface="Source Sans Pro" panose="020B0503030403020204" pitchFamily="34" charset="0"/>
              </a:rPr>
              <a:t>0911/23 54 200</a:t>
            </a:r>
            <a:endParaRPr lang="de-DE" sz="2000" b="0" i="0">
              <a:effectLst/>
              <a:latin typeface="Source Sans Pro" panose="020B0503030403020204" pitchFamily="34" charset="0"/>
            </a:endParaRPr>
          </a:p>
          <a:p>
            <a:pPr marL="0" indent="0">
              <a:buNone/>
            </a:pPr>
            <a:r>
              <a:rPr lang="de-DE" sz="2000" b="0" i="0" u="none" strike="noStrike">
                <a:effectLst/>
                <a:latin typeface="Source Sans Pro" panose="020B0503030403020204" pitchFamily="34" charset="0"/>
                <a:hlinkClick r:id="rId5" tooltip="E-Mail an Adressat senden">
                  <a:extLst>
                    <a:ext uri="{A12FA001-AC4F-418D-AE19-62706E023703}">
                      <ahyp:hlinkClr xmlns:ahyp="http://schemas.microsoft.com/office/drawing/2018/hyperlinkcolor" val="tx"/>
                    </a:ext>
                  </a:extLst>
                </a:hlinkClick>
              </a:rPr>
              <a:t>migrationsberatung@caritas-nuernberg.de</a:t>
            </a:r>
            <a:endParaRPr lang="de-DE" sz="2000" b="0" i="0">
              <a:effectLst/>
              <a:latin typeface="Source Sans Pro" panose="020B0503030403020204" pitchFamily="34" charset="0"/>
            </a:endParaRPr>
          </a:p>
          <a:p>
            <a:pPr marL="0" indent="0">
              <a:buNone/>
            </a:pPr>
            <a:endParaRPr lang="de-DE" sz="2000" b="0" i="0">
              <a:effectLst/>
              <a:latin typeface="Source Sans Pro" panose="020B0503030403020204" pitchFamily="34" charset="0"/>
            </a:endParaRPr>
          </a:p>
          <a:p>
            <a:pPr marL="0" indent="0">
              <a:buNone/>
            </a:pPr>
            <a:endParaRPr lang="de-DE" sz="2000"/>
          </a:p>
        </p:txBody>
      </p:sp>
    </p:spTree>
    <p:extLst>
      <p:ext uri="{BB962C8B-B14F-4D97-AF65-F5344CB8AC3E}">
        <p14:creationId xmlns:p14="http://schemas.microsoft.com/office/powerpoint/2010/main" val="168506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A479BF8-9067-427A-808C-F9C8E394E5B0}"/>
              </a:ext>
            </a:extLst>
          </p:cNvPr>
          <p:cNvSpPr>
            <a:spLocks noGrp="1"/>
          </p:cNvSpPr>
          <p:nvPr>
            <p:ph type="title"/>
          </p:nvPr>
        </p:nvSpPr>
        <p:spPr>
          <a:xfrm>
            <a:off x="621792" y="1161288"/>
            <a:ext cx="3602736" cy="4526280"/>
          </a:xfrm>
        </p:spPr>
        <p:txBody>
          <a:bodyPr>
            <a:normAutofit/>
          </a:bodyPr>
          <a:lstStyle/>
          <a:p>
            <a:r>
              <a:rPr lang="de-DE" sz="4000" b="0" i="0" dirty="0">
                <a:effectLst/>
                <a:latin typeface="verdana" panose="020B0604030504040204" pitchFamily="34" charset="0"/>
              </a:rPr>
              <a:t>NEST </a:t>
            </a:r>
            <a:br>
              <a:rPr lang="de-DE" sz="4000" b="0" i="0" dirty="0">
                <a:effectLst/>
                <a:latin typeface="verdana" panose="020B0604030504040204" pitchFamily="34" charset="0"/>
              </a:rPr>
            </a:br>
            <a:r>
              <a:rPr lang="de-DE" sz="2000" b="0" i="0" dirty="0">
                <a:effectLst/>
                <a:latin typeface="verdana" panose="020B0604030504040204" pitchFamily="34" charset="0"/>
              </a:rPr>
              <a:t>(Nürnberger Elternbüro Schulerfolg und Teilhabe)</a:t>
            </a:r>
            <a:endParaRPr lang="de-DE" sz="2000"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FA29D652-3846-4F5F-8F7F-EC58FEF9981C}"/>
              </a:ext>
            </a:extLst>
          </p:cNvPr>
          <p:cNvSpPr>
            <a:spLocks noGrp="1"/>
          </p:cNvSpPr>
          <p:nvPr>
            <p:ph idx="1"/>
          </p:nvPr>
        </p:nvSpPr>
        <p:spPr>
          <a:xfrm>
            <a:off x="5434149" y="932688"/>
            <a:ext cx="5916603" cy="4992624"/>
          </a:xfrm>
        </p:spPr>
        <p:txBody>
          <a:bodyPr anchor="ctr">
            <a:normAutofit lnSpcReduction="10000"/>
          </a:bodyPr>
          <a:lstStyle/>
          <a:p>
            <a:pPr marL="0" indent="0">
              <a:buNone/>
            </a:pPr>
            <a:r>
              <a:rPr lang="de-DE" sz="1300" dirty="0">
                <a:hlinkClick r:id="rId2"/>
              </a:rPr>
              <a:t>Institut für Pädagogik und Schulpsychologie Nürnberg - IPSN (nuernberg.de)</a:t>
            </a:r>
            <a:endParaRPr lang="de-DE" sz="1300" dirty="0"/>
          </a:p>
          <a:p>
            <a:pPr marL="0" indent="0">
              <a:buNone/>
            </a:pPr>
            <a:endParaRPr lang="de-DE" sz="1300" b="0" i="0" dirty="0">
              <a:effectLst/>
              <a:latin typeface="verdana" panose="020B0604030504040204" pitchFamily="34" charset="0"/>
            </a:endParaRPr>
          </a:p>
          <a:p>
            <a:pPr marL="0" indent="0">
              <a:buNone/>
            </a:pPr>
            <a:r>
              <a:rPr lang="de-DE" sz="1300" b="0" i="0" dirty="0">
                <a:effectLst/>
                <a:latin typeface="verdana" panose="020B0604030504040204" pitchFamily="34" charset="0"/>
              </a:rPr>
              <a:t>Magdalena Musial, Alina Frei</a:t>
            </a:r>
          </a:p>
          <a:p>
            <a:pPr marL="0" indent="0">
              <a:buNone/>
            </a:pPr>
            <a:r>
              <a:rPr lang="de-DE" sz="1300" b="0" i="0" dirty="0">
                <a:effectLst/>
                <a:latin typeface="verdana" panose="020B0604030504040204" pitchFamily="34" charset="0"/>
              </a:rPr>
              <a:t>Fürther Straße 80a</a:t>
            </a:r>
          </a:p>
          <a:p>
            <a:pPr marL="0" indent="0">
              <a:buNone/>
            </a:pPr>
            <a:r>
              <a:rPr lang="de-DE" sz="1300" b="0" i="0" dirty="0">
                <a:effectLst/>
                <a:latin typeface="verdana" panose="020B0604030504040204" pitchFamily="34" charset="0"/>
              </a:rPr>
              <a:t>2. Stock/ Zimmer 2.3</a:t>
            </a:r>
          </a:p>
          <a:p>
            <a:pPr marL="0" indent="0">
              <a:buNone/>
            </a:pPr>
            <a:r>
              <a:rPr lang="de-DE" sz="1300" b="0" i="0" dirty="0">
                <a:effectLst/>
                <a:latin typeface="verdana" panose="020B0604030504040204" pitchFamily="34" charset="0"/>
              </a:rPr>
              <a:t>90429 Nürnberg</a:t>
            </a:r>
          </a:p>
          <a:p>
            <a:pPr marL="0" indent="0">
              <a:buNone/>
            </a:pPr>
            <a:r>
              <a:rPr lang="nb-NO" sz="1300" b="0" i="0" dirty="0">
                <a:effectLst/>
                <a:latin typeface="verdana" panose="020B0604030504040204" pitchFamily="34" charset="0"/>
              </a:rPr>
              <a:t>Telefon: 09 11 / 2 31 - 1 42 04</a:t>
            </a:r>
          </a:p>
          <a:p>
            <a:pPr marL="0" indent="0">
              <a:buNone/>
            </a:pPr>
            <a:r>
              <a:rPr lang="nb-NO" sz="1300" b="0" i="0" dirty="0">
                <a:effectLst/>
                <a:latin typeface="verdana" panose="020B0604030504040204" pitchFamily="34" charset="0"/>
              </a:rPr>
              <a:t>Telefax: 09 11 / 2 31 - 41 46</a:t>
            </a:r>
          </a:p>
          <a:p>
            <a:pPr marL="0" indent="0">
              <a:buNone/>
            </a:pPr>
            <a:r>
              <a:rPr lang="pl-PL" sz="1050" b="0" i="0" dirty="0">
                <a:solidFill>
                  <a:srgbClr val="000000"/>
                </a:solidFill>
                <a:effectLst/>
                <a:latin typeface="verdana" panose="020B0604030504040204" pitchFamily="34" charset="0"/>
              </a:rPr>
              <a:t>Mi. 09:00-12:00</a:t>
            </a:r>
            <a:br>
              <a:rPr lang="pl-PL" sz="1050" dirty="0"/>
            </a:br>
            <a:r>
              <a:rPr lang="pl-PL" sz="1050" b="0" i="0" dirty="0">
                <a:solidFill>
                  <a:srgbClr val="000000"/>
                </a:solidFill>
                <a:effectLst/>
                <a:latin typeface="verdana" panose="020B0604030504040204" pitchFamily="34" charset="0"/>
              </a:rPr>
              <a:t>Do. 09:00-12:00</a:t>
            </a:r>
            <a:br>
              <a:rPr lang="pl-PL" sz="1050" dirty="0"/>
            </a:br>
            <a:r>
              <a:rPr lang="pl-PL" sz="1050" b="0" i="0" dirty="0">
                <a:solidFill>
                  <a:srgbClr val="000000"/>
                </a:solidFill>
                <a:effectLst/>
                <a:latin typeface="verdana" panose="020B0604030504040204" pitchFamily="34" charset="0"/>
              </a:rPr>
              <a:t>Do. 16:00-18:00</a:t>
            </a:r>
            <a:endParaRPr lang="nb-NO" sz="1300" b="0" i="0" dirty="0">
              <a:effectLst/>
              <a:latin typeface="verdana" panose="020B0604030504040204" pitchFamily="34" charset="0"/>
            </a:endParaRPr>
          </a:p>
          <a:p>
            <a:pPr marL="0" indent="0">
              <a:buNone/>
            </a:pPr>
            <a:endParaRPr lang="de-DE" sz="1300" b="0" i="0" dirty="0">
              <a:effectLst/>
              <a:latin typeface="verdana" panose="020B0604030504040204" pitchFamily="34" charset="0"/>
            </a:endParaRPr>
          </a:p>
          <a:p>
            <a:pPr marL="0" indent="0">
              <a:buNone/>
            </a:pPr>
            <a:endParaRPr lang="de-DE" sz="1300" b="0" i="0" dirty="0">
              <a:effectLst/>
              <a:latin typeface="verdana" panose="020B0604030504040204" pitchFamily="34" charset="0"/>
            </a:endParaRPr>
          </a:p>
          <a:p>
            <a:pPr>
              <a:buFont typeface="+mj-lt"/>
              <a:buAutoNum type="arabicPeriod"/>
            </a:pPr>
            <a:r>
              <a:rPr lang="de-DE" sz="1300" b="0" i="0" dirty="0">
                <a:effectLst/>
                <a:latin typeface="verdana" panose="020B0604030504040204" pitchFamily="34" charset="0"/>
              </a:rPr>
              <a:t>Förderung der Kommunikation zwischen Eltern und Schule, ggfs. in den Familiensprachen</a:t>
            </a:r>
          </a:p>
          <a:p>
            <a:pPr>
              <a:buFont typeface="+mj-lt"/>
              <a:buAutoNum type="arabicPeriod"/>
            </a:pPr>
            <a:r>
              <a:rPr lang="de-DE" sz="1300" b="0" i="0" dirty="0">
                <a:effectLst/>
                <a:latin typeface="verdana" panose="020B0604030504040204" pitchFamily="34" charset="0"/>
              </a:rPr>
              <a:t>Stärkung der Eltern in ihrer Erziehungskompetenz im Hinblick auf Schulerfolg</a:t>
            </a:r>
          </a:p>
          <a:p>
            <a:pPr>
              <a:buFont typeface="+mj-lt"/>
              <a:buAutoNum type="arabicPeriod"/>
            </a:pPr>
            <a:r>
              <a:rPr lang="de-DE" sz="1300" b="0" i="0" dirty="0">
                <a:effectLst/>
                <a:latin typeface="verdana" panose="020B0604030504040204" pitchFamily="34" charset="0"/>
              </a:rPr>
              <a:t>Unterstützung der Eltern bei Fragen zur Schule und zum bayerischen Schulsystem</a:t>
            </a:r>
          </a:p>
          <a:p>
            <a:pPr>
              <a:buFont typeface="+mj-lt"/>
              <a:buAutoNum type="arabicPeriod"/>
            </a:pPr>
            <a:r>
              <a:rPr lang="de-DE" sz="1300" b="0" i="0" dirty="0">
                <a:effectLst/>
                <a:latin typeface="verdana" panose="020B0604030504040204" pitchFamily="34" charset="0"/>
              </a:rPr>
              <a:t>Interkulturelle Netzwerkarbeit für Schulen</a:t>
            </a:r>
          </a:p>
          <a:p>
            <a:pPr marL="0" indent="0">
              <a:buNone/>
            </a:pPr>
            <a:endParaRPr lang="de-DE" sz="1300" dirty="0"/>
          </a:p>
        </p:txBody>
      </p:sp>
    </p:spTree>
    <p:extLst>
      <p:ext uri="{BB962C8B-B14F-4D97-AF65-F5344CB8AC3E}">
        <p14:creationId xmlns:p14="http://schemas.microsoft.com/office/powerpoint/2010/main" val="25912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8A32422-2F41-CBD8-BED6-DAB6B7BDF62C}"/>
              </a:ext>
            </a:extLst>
          </p:cNvPr>
          <p:cNvSpPr>
            <a:spLocks noGrp="1"/>
          </p:cNvSpPr>
          <p:nvPr>
            <p:ph type="title"/>
          </p:nvPr>
        </p:nvSpPr>
        <p:spPr>
          <a:xfrm>
            <a:off x="841248" y="548640"/>
            <a:ext cx="3600860" cy="5431536"/>
          </a:xfrm>
        </p:spPr>
        <p:txBody>
          <a:bodyPr>
            <a:normAutofit/>
          </a:bodyPr>
          <a:lstStyle/>
          <a:p>
            <a:r>
              <a:rPr lang="de-DE" sz="3800">
                <a:ea typeface="Calibri Light"/>
                <a:cs typeface="Calibri Light"/>
              </a:rPr>
              <a:t>Dolmetscher für Elterngespräche</a:t>
            </a:r>
            <a:endParaRPr lang="de-DE" sz="38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3356E0DC-4D5A-D363-98C3-F2CC99035412}"/>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de-DE" sz="2200">
                <a:ea typeface="Calibri"/>
                <a:cs typeface="Calibri"/>
              </a:rPr>
              <a:t>ZAB (Zentrum Aktiver Bürger)</a:t>
            </a:r>
          </a:p>
          <a:p>
            <a:pPr marL="0" indent="0">
              <a:buNone/>
            </a:pPr>
            <a:r>
              <a:rPr lang="de-DE" sz="2200">
                <a:ea typeface="Calibri"/>
                <a:cs typeface="Calibri"/>
              </a:rPr>
              <a:t>Herr Khalaf</a:t>
            </a:r>
          </a:p>
          <a:p>
            <a:pPr marL="0" indent="0">
              <a:buNone/>
            </a:pPr>
            <a:r>
              <a:rPr lang="de-DE" sz="2200">
                <a:ea typeface="Calibri"/>
                <a:cs typeface="Calibri"/>
              </a:rPr>
              <a:t>Tel. 0911-92971727 oder 0157-37560391</a:t>
            </a:r>
          </a:p>
          <a:p>
            <a:pPr marL="0" indent="0">
              <a:buNone/>
            </a:pPr>
            <a:r>
              <a:rPr lang="de-DE" sz="2200">
                <a:ea typeface="Calibri"/>
                <a:cs typeface="Calibri"/>
                <a:hlinkClick r:id="rId2"/>
              </a:rPr>
              <a:t>Khalaf@iska-nuernberg.de</a:t>
            </a:r>
            <a:endParaRPr lang="de-DE" sz="2200">
              <a:ea typeface="Calibri"/>
              <a:cs typeface="Calibri"/>
            </a:endParaRPr>
          </a:p>
          <a:p>
            <a:pPr marL="0" indent="0">
              <a:buNone/>
            </a:pPr>
            <a:endParaRPr lang="de-DE" sz="2200">
              <a:ea typeface="Calibri"/>
              <a:cs typeface="Calibri"/>
            </a:endParaRPr>
          </a:p>
          <a:p>
            <a:pPr>
              <a:buNone/>
            </a:pPr>
            <a:r>
              <a:rPr lang="de-DE" sz="2200" b="1"/>
              <a:t>Wir vermitteln derzeit in folgenden Sprachen:</a:t>
            </a:r>
            <a:endParaRPr lang="de-DE" sz="2200"/>
          </a:p>
          <a:p>
            <a:pPr>
              <a:buNone/>
            </a:pPr>
            <a:r>
              <a:rPr lang="de-DE" sz="2200">
                <a:ea typeface="+mn-lt"/>
                <a:cs typeface="+mn-lt"/>
              </a:rPr>
              <a:t>albanisch, amharisch, arabisch, aramäisch, assyrisch, bosnisch, bulgarisch, dari, englisch, farsi, französisch, griechisch, hindi, italienisch, kroatisch, kurdisch, mazedonisch, paschtu, polnisch, portugiesisch, punjabi, rumänisch, russisch, serbisch, sorani, slowenisch, spanisch, tschetschenisch, tigrinia, türkisch, turkmenisch, ungarisch, ukrainisch, urudu, vietnamesisch, weißrussisch.</a:t>
            </a:r>
            <a:endParaRPr lang="de-DE" sz="2200">
              <a:ea typeface="Calibri"/>
              <a:cs typeface="Calibri"/>
            </a:endParaRPr>
          </a:p>
          <a:p>
            <a:pPr marL="0" indent="0">
              <a:buNone/>
            </a:pPr>
            <a:endParaRPr lang="de-DE" sz="2200">
              <a:ea typeface="Calibri"/>
              <a:cs typeface="Calibri"/>
            </a:endParaRPr>
          </a:p>
        </p:txBody>
      </p:sp>
    </p:spTree>
    <p:extLst>
      <p:ext uri="{BB962C8B-B14F-4D97-AF65-F5344CB8AC3E}">
        <p14:creationId xmlns:p14="http://schemas.microsoft.com/office/powerpoint/2010/main" val="17241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585" name="Rectangle 2458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587" name="Rectangle 2458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67044D9-6CED-4B89-96D5-558A202A6752}"/>
              </a:ext>
            </a:extLst>
          </p:cNvPr>
          <p:cNvSpPr>
            <a:spLocks noGrp="1"/>
          </p:cNvSpPr>
          <p:nvPr>
            <p:ph type="title"/>
          </p:nvPr>
        </p:nvSpPr>
        <p:spPr>
          <a:xfrm>
            <a:off x="1115568" y="548640"/>
            <a:ext cx="10168128" cy="1179576"/>
          </a:xfrm>
        </p:spPr>
        <p:txBody>
          <a:bodyPr>
            <a:normAutofit/>
          </a:bodyPr>
          <a:lstStyle/>
          <a:p>
            <a:r>
              <a:rPr lang="de-DE" sz="4000"/>
              <a:t>Sonstiges – Kinderhaus Maxfeld</a:t>
            </a:r>
          </a:p>
        </p:txBody>
      </p:sp>
      <p:sp>
        <p:nvSpPr>
          <p:cNvPr id="24589" name="Rectangle 2458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578" name="Picture 2" descr="Quellbild anzeigen">
            <a:extLst>
              <a:ext uri="{FF2B5EF4-FFF2-40B4-BE49-F238E27FC236}">
                <a16:creationId xmlns:a16="http://schemas.microsoft.com/office/drawing/2014/main" id="{7E2B538D-C25E-427B-99CB-03F2E9BCE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158" r="2" b="13886"/>
          <a:stretch/>
        </p:blipFill>
        <p:spPr bwMode="auto">
          <a:xfrm>
            <a:off x="908305" y="2478024"/>
            <a:ext cx="5187696" cy="3188806"/>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CA6519C0-1C55-498B-8190-E485C887DD36}"/>
              </a:ext>
            </a:extLst>
          </p:cNvPr>
          <p:cNvSpPr>
            <a:spLocks noGrp="1"/>
          </p:cNvSpPr>
          <p:nvPr>
            <p:ph idx="1"/>
          </p:nvPr>
        </p:nvSpPr>
        <p:spPr>
          <a:xfrm>
            <a:off x="6344817" y="2478024"/>
            <a:ext cx="4938880" cy="3694176"/>
          </a:xfrm>
        </p:spPr>
        <p:txBody>
          <a:bodyPr anchor="ctr">
            <a:normAutofit/>
          </a:bodyPr>
          <a:lstStyle/>
          <a:p>
            <a:pPr marL="0" indent="0" fontAlgn="base">
              <a:buNone/>
            </a:pPr>
            <a:r>
              <a:rPr lang="de-DE" sz="1200" b="0" i="0" u="sng" dirty="0">
                <a:effectLst/>
                <a:latin typeface="Ubuntu"/>
              </a:rPr>
              <a:t>Der Offene Treff </a:t>
            </a:r>
            <a:r>
              <a:rPr lang="de-DE" sz="1200" b="0" i="0" dirty="0">
                <a:effectLst/>
                <a:latin typeface="Ubuntu"/>
              </a:rPr>
              <a:t>ist ein kostenfreies Angebot. Eine Anmeldung ist nicht erforderlich.</a:t>
            </a:r>
          </a:p>
          <a:p>
            <a:pPr marL="0" indent="0" fontAlgn="base">
              <a:buNone/>
            </a:pPr>
            <a:r>
              <a:rPr lang="de-DE" sz="1200" b="0" i="0" dirty="0">
                <a:effectLst/>
                <a:latin typeface="Ubuntu"/>
              </a:rPr>
              <a:t>Hier können Kinder sich mit Freunden und Freundinnen treffen, spielen, werken, basteln, toben usw. Dazu stehen den Kindern ein Bewegungsraum, ein Hof mit Basketballkorb und Tischtennisplatte, ein weiterer Raum mit Kicker und der Keller mit Werkstatt, Computerecke, WII und PSP zur Verfügung.</a:t>
            </a:r>
          </a:p>
          <a:p>
            <a:pPr marL="0" indent="0" fontAlgn="base">
              <a:buNone/>
            </a:pPr>
            <a:r>
              <a:rPr lang="de-DE" sz="1200" b="0" i="0" u="sng" dirty="0">
                <a:effectLst/>
                <a:latin typeface="inherit"/>
              </a:rPr>
              <a:t>Der Schülertreff</a:t>
            </a:r>
            <a:endParaRPr lang="de-DE" sz="1200" b="0" i="0" u="sng" dirty="0">
              <a:effectLst/>
              <a:latin typeface="Ubuntu"/>
            </a:endParaRPr>
          </a:p>
          <a:p>
            <a:pPr marL="0" indent="0" fontAlgn="base">
              <a:buNone/>
            </a:pPr>
            <a:r>
              <a:rPr lang="de-DE" sz="1200" b="0" i="0" dirty="0">
                <a:effectLst/>
                <a:latin typeface="Ubuntu"/>
              </a:rPr>
              <a:t>Mit dem Schülertreff bieten wir eine kostenlose außerschulische Nachmittagsbetreuung im Rahmen der Offenen Ganztagsschule für alle Schülerinnen und Schüler von der 5. bis 10. Klasse mit kostenpflichtiger Mittagsverpflegung an.</a:t>
            </a:r>
            <a:br>
              <a:rPr lang="de-DE" sz="1200" b="0" i="0" dirty="0">
                <a:effectLst/>
                <a:latin typeface="Ubuntu"/>
              </a:rPr>
            </a:br>
            <a:r>
              <a:rPr lang="de-DE" sz="1200" b="0" i="0" dirty="0">
                <a:effectLst/>
                <a:latin typeface="Ubuntu"/>
              </a:rPr>
              <a:t>Eine verbindliche Anmeldung ist für jedes Schuljahr erforderlich.</a:t>
            </a:r>
          </a:p>
          <a:p>
            <a:pPr marL="0" indent="0" fontAlgn="base">
              <a:buNone/>
            </a:pPr>
            <a:r>
              <a:rPr lang="de-DE" sz="1200" b="0" i="0" dirty="0">
                <a:effectLst/>
                <a:latin typeface="inherit"/>
              </a:rPr>
              <a:t>Kontakt:</a:t>
            </a:r>
            <a:br>
              <a:rPr lang="de-DE" sz="1200" b="0" i="0" dirty="0">
                <a:effectLst/>
                <a:latin typeface="inherit"/>
              </a:rPr>
            </a:br>
            <a:r>
              <a:rPr lang="de-DE" sz="1200" b="0" i="0" dirty="0">
                <a:effectLst/>
                <a:latin typeface="Ubuntu"/>
              </a:rPr>
              <a:t>Maxfeldstraße 27</a:t>
            </a:r>
            <a:br>
              <a:rPr lang="de-DE" sz="1200" b="0" i="0" dirty="0">
                <a:effectLst/>
                <a:latin typeface="Ubuntu"/>
              </a:rPr>
            </a:br>
            <a:r>
              <a:rPr lang="de-DE" sz="1200" b="0" i="0" dirty="0">
                <a:effectLst/>
                <a:latin typeface="Ubuntu"/>
              </a:rPr>
              <a:t>90409 Nürnberg</a:t>
            </a:r>
          </a:p>
          <a:p>
            <a:pPr marL="0" indent="0" fontAlgn="base">
              <a:buNone/>
            </a:pPr>
            <a:r>
              <a:rPr lang="de-DE" sz="1200" b="0" i="0" dirty="0">
                <a:effectLst/>
                <a:latin typeface="Ubuntu"/>
              </a:rPr>
              <a:t>Telefon: 801 23030</a:t>
            </a:r>
            <a:br>
              <a:rPr lang="de-DE" sz="1200" b="0" i="0" dirty="0">
                <a:effectLst/>
                <a:latin typeface="Ubuntu"/>
              </a:rPr>
            </a:br>
            <a:r>
              <a:rPr lang="de-DE" sz="1200" b="0" i="0" dirty="0">
                <a:effectLst/>
                <a:latin typeface="Ubuntu"/>
              </a:rPr>
              <a:t>E-Mail: </a:t>
            </a:r>
            <a:r>
              <a:rPr lang="de-DE" sz="1200" b="0" i="0" u="sng" dirty="0">
                <a:effectLst/>
                <a:latin typeface="Ubuntu"/>
                <a:hlinkClick r:id="rId3"/>
              </a:rPr>
              <a:t>kihamaxfeld@kinderhaus.de</a:t>
            </a:r>
            <a:endParaRPr lang="de-DE" sz="1200" b="0" i="0" dirty="0">
              <a:effectLst/>
              <a:latin typeface="Ubuntu"/>
            </a:endParaRPr>
          </a:p>
          <a:p>
            <a:pPr marL="0" indent="0" fontAlgn="base">
              <a:buNone/>
            </a:pPr>
            <a:endParaRPr lang="de-DE" sz="1000" b="0" i="0" dirty="0">
              <a:effectLst/>
              <a:latin typeface="Ubuntu"/>
            </a:endParaRPr>
          </a:p>
          <a:p>
            <a:endParaRPr lang="de-DE" sz="1000" dirty="0"/>
          </a:p>
        </p:txBody>
      </p:sp>
    </p:spTree>
    <p:extLst>
      <p:ext uri="{BB962C8B-B14F-4D97-AF65-F5344CB8AC3E}">
        <p14:creationId xmlns:p14="http://schemas.microsoft.com/office/powerpoint/2010/main" val="366865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537" name="Rectangle 22536">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539" name="Rectangle 22538">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36D5BBE-EF4A-45B3-8E80-4F3B81BD02E1}"/>
              </a:ext>
            </a:extLst>
          </p:cNvPr>
          <p:cNvSpPr>
            <a:spLocks noGrp="1"/>
          </p:cNvSpPr>
          <p:nvPr>
            <p:ph type="title"/>
          </p:nvPr>
        </p:nvSpPr>
        <p:spPr>
          <a:xfrm>
            <a:off x="1115568" y="548640"/>
            <a:ext cx="10168128" cy="1179576"/>
          </a:xfrm>
        </p:spPr>
        <p:txBody>
          <a:bodyPr>
            <a:normAutofit/>
          </a:bodyPr>
          <a:lstStyle/>
          <a:p>
            <a:r>
              <a:rPr lang="de-DE" sz="4000"/>
              <a:t>Sonstiges - Kinder- und Jugendhaus Nordlicht</a:t>
            </a:r>
          </a:p>
        </p:txBody>
      </p:sp>
      <p:sp>
        <p:nvSpPr>
          <p:cNvPr id="22541" name="Rectangle 22540">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0" name="Picture 2" descr="Titelbild Jugendtreff U43">
            <a:extLst>
              <a:ext uri="{FF2B5EF4-FFF2-40B4-BE49-F238E27FC236}">
                <a16:creationId xmlns:a16="http://schemas.microsoft.com/office/drawing/2014/main" id="{74600360-A4CA-4AB2-8E45-268D02D86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976" r="31013" b="-1"/>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530E3D9F-2A86-4FD9-BD74-7A81297E317F}"/>
              </a:ext>
            </a:extLst>
          </p:cNvPr>
          <p:cNvSpPr>
            <a:spLocks noGrp="1"/>
          </p:cNvSpPr>
          <p:nvPr>
            <p:ph idx="1"/>
          </p:nvPr>
        </p:nvSpPr>
        <p:spPr>
          <a:xfrm>
            <a:off x="7411453" y="2478024"/>
            <a:ext cx="3872243" cy="3694176"/>
          </a:xfrm>
        </p:spPr>
        <p:txBody>
          <a:bodyPr anchor="ctr">
            <a:normAutofit/>
          </a:bodyPr>
          <a:lstStyle/>
          <a:p>
            <a:pPr marL="0" indent="0">
              <a:buNone/>
            </a:pPr>
            <a:r>
              <a:rPr lang="de-DE" sz="1400" dirty="0">
                <a:latin typeface="verdana" panose="020B0604030504040204" pitchFamily="34" charset="0"/>
              </a:rPr>
              <a:t>Uhlandstr. 44 (hinter der Uhlandschule)</a:t>
            </a:r>
            <a:endParaRPr lang="de-DE" sz="1400" b="0" i="0" dirty="0">
              <a:effectLst/>
              <a:latin typeface="verdana" panose="020B0604030504040204" pitchFamily="34" charset="0"/>
            </a:endParaRPr>
          </a:p>
          <a:p>
            <a:pPr>
              <a:buFontTx/>
              <a:buChar char="-"/>
            </a:pPr>
            <a:r>
              <a:rPr lang="de-DE" sz="1400" b="0" i="0" dirty="0">
                <a:effectLst/>
                <a:latin typeface="verdana" panose="020B0604030504040204" pitchFamily="34" charset="0"/>
              </a:rPr>
              <a:t>für junge Nordstädter zwischen 8 und 24 Jahren</a:t>
            </a:r>
          </a:p>
          <a:p>
            <a:pPr>
              <a:buFontTx/>
              <a:buChar char="-"/>
            </a:pPr>
            <a:r>
              <a:rPr lang="de-DE" sz="1400" b="0" i="0" dirty="0">
                <a:effectLst/>
                <a:latin typeface="verdana" panose="020B0604030504040204" pitchFamily="34" charset="0"/>
              </a:rPr>
              <a:t>Sport, Spiel &amp; Spaß; verschiedene Projekte</a:t>
            </a:r>
          </a:p>
          <a:p>
            <a:pPr>
              <a:buFontTx/>
              <a:buChar char="-"/>
            </a:pPr>
            <a:r>
              <a:rPr lang="de-DE" sz="1400" b="0" i="0" dirty="0">
                <a:effectLst/>
                <a:latin typeface="verdana" panose="020B0604030504040204" pitchFamily="34" charset="0"/>
              </a:rPr>
              <a:t>Bei Problemen, egal ob es um Persönliches, Schule oder Beruf geht, steht ein nettes Team von pädagogischen Mitarbeiterinnen und Mitarbeitern mit Rat und Tat zur Seite. </a:t>
            </a:r>
          </a:p>
          <a:p>
            <a:pPr marL="0" indent="0">
              <a:buNone/>
            </a:pPr>
            <a:r>
              <a:rPr lang="de-DE" sz="1400" b="0" i="0" u="sng" dirty="0">
                <a:effectLst/>
                <a:latin typeface="Ubuntu"/>
                <a:hlinkClick r:id="rId3"/>
              </a:rPr>
              <a:t>www.nordlicht.nuernberg.de</a:t>
            </a:r>
            <a:endParaRPr lang="de-DE" sz="1400" dirty="0"/>
          </a:p>
        </p:txBody>
      </p:sp>
    </p:spTree>
    <p:extLst>
      <p:ext uri="{BB962C8B-B14F-4D97-AF65-F5344CB8AC3E}">
        <p14:creationId xmlns:p14="http://schemas.microsoft.com/office/powerpoint/2010/main" val="251995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513" name="Rectangle 2151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515" name="Rectangle 2151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67044D9-6CED-4B89-96D5-558A202A6752}"/>
              </a:ext>
            </a:extLst>
          </p:cNvPr>
          <p:cNvSpPr>
            <a:spLocks noGrp="1"/>
          </p:cNvSpPr>
          <p:nvPr>
            <p:ph type="title"/>
          </p:nvPr>
        </p:nvSpPr>
        <p:spPr>
          <a:xfrm>
            <a:off x="1115568" y="548640"/>
            <a:ext cx="10168128" cy="1179576"/>
          </a:xfrm>
        </p:spPr>
        <p:txBody>
          <a:bodyPr>
            <a:normAutofit/>
          </a:bodyPr>
          <a:lstStyle/>
          <a:p>
            <a:r>
              <a:rPr lang="de-DE" sz="4000"/>
              <a:t>Sonstiges - Aktivspielplatz Grünewaldstr.</a:t>
            </a:r>
          </a:p>
        </p:txBody>
      </p:sp>
      <p:sp>
        <p:nvSpPr>
          <p:cNvPr id="21517" name="Rectangle 2151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506" name="Picture 2" descr="Quellbild anzeigen">
            <a:extLst>
              <a:ext uri="{FF2B5EF4-FFF2-40B4-BE49-F238E27FC236}">
                <a16:creationId xmlns:a16="http://schemas.microsoft.com/office/drawing/2014/main" id="{6D50AA2C-FB32-4A6B-8C28-F070D3366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864" r="2" b="8669"/>
          <a:stretch/>
        </p:blipFill>
        <p:spPr bwMode="auto">
          <a:xfrm>
            <a:off x="908304" y="2478024"/>
            <a:ext cx="5445843" cy="3347486"/>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CA6519C0-1C55-498B-8190-E485C887DD36}"/>
              </a:ext>
            </a:extLst>
          </p:cNvPr>
          <p:cNvSpPr>
            <a:spLocks noGrp="1"/>
          </p:cNvSpPr>
          <p:nvPr>
            <p:ph idx="1"/>
          </p:nvPr>
        </p:nvSpPr>
        <p:spPr>
          <a:xfrm>
            <a:off x="6606074" y="2729950"/>
            <a:ext cx="4752267" cy="3694176"/>
          </a:xfrm>
        </p:spPr>
        <p:txBody>
          <a:bodyPr anchor="ctr">
            <a:noAutofit/>
          </a:bodyPr>
          <a:lstStyle/>
          <a:p>
            <a:pPr fontAlgn="base"/>
            <a:r>
              <a:rPr lang="de-DE" sz="1200" b="0" i="0" dirty="0">
                <a:effectLst/>
                <a:latin typeface="Ubuntu"/>
              </a:rPr>
              <a:t>Das Außengelände: auf einem über 6000 m² Areal gibt es viel Platz zum Spielen und Toben. Außerdem existieren Gemüsebeete und eine Feuerstelle.</a:t>
            </a:r>
          </a:p>
          <a:p>
            <a:pPr fontAlgn="base"/>
            <a:r>
              <a:rPr lang="de-DE" sz="1200" b="0" i="0" dirty="0">
                <a:effectLst/>
                <a:latin typeface="Ubuntu"/>
              </a:rPr>
              <a:t>Der Baubereich: Hier können die Kinder mit und ohne Hilfe der Betreuer eigene Holzhütten bauen.</a:t>
            </a:r>
          </a:p>
          <a:p>
            <a:pPr fontAlgn="base"/>
            <a:r>
              <a:rPr lang="de-DE" sz="1200" b="0" i="0" dirty="0">
                <a:effectLst/>
                <a:latin typeface="Ubuntu"/>
              </a:rPr>
              <a:t>Der Hartplatz: Auf dem neuen Hartplatz finden vielfältige Ball- und Aktionsspiele statt.</a:t>
            </a:r>
          </a:p>
          <a:p>
            <a:pPr fontAlgn="base"/>
            <a:r>
              <a:rPr lang="de-DE" sz="1200" b="0" i="0" dirty="0">
                <a:effectLst/>
                <a:latin typeface="Ubuntu"/>
              </a:rPr>
              <a:t>Das Spielhaus: Die verschiedenen Räume des großen Hauses laden zu unterschiedlichsten Aktivitäten ein.</a:t>
            </a:r>
          </a:p>
          <a:p>
            <a:pPr fontAlgn="base"/>
            <a:r>
              <a:rPr lang="de-DE" sz="1200" b="0" i="0" dirty="0">
                <a:effectLst/>
                <a:latin typeface="Ubuntu"/>
              </a:rPr>
              <a:t>Das pädagogische Personal unterstützt die Kinder mit gezielten Angeboten und ist verlässlicher Ansprechpartner.</a:t>
            </a:r>
          </a:p>
          <a:p>
            <a:pPr marL="0" indent="0" fontAlgn="base">
              <a:buNone/>
            </a:pPr>
            <a:r>
              <a:rPr lang="de-DE" sz="1200" b="0" i="0" dirty="0">
                <a:effectLst/>
                <a:latin typeface="inherit"/>
              </a:rPr>
              <a:t>Kontakt:</a:t>
            </a:r>
            <a:br>
              <a:rPr lang="de-DE" sz="1200" b="0" i="0" dirty="0">
                <a:effectLst/>
                <a:latin typeface="inherit"/>
              </a:rPr>
            </a:br>
            <a:r>
              <a:rPr lang="de-DE" sz="1200" b="0" i="0" dirty="0">
                <a:effectLst/>
                <a:latin typeface="Ubuntu"/>
              </a:rPr>
              <a:t>Grünewaldstraße 24a</a:t>
            </a:r>
            <a:br>
              <a:rPr lang="de-DE" sz="1200" b="0" i="0" dirty="0">
                <a:effectLst/>
                <a:latin typeface="Ubuntu"/>
              </a:rPr>
            </a:br>
            <a:r>
              <a:rPr lang="de-DE" sz="1200" b="0" i="0" dirty="0">
                <a:effectLst/>
                <a:latin typeface="Ubuntu"/>
              </a:rPr>
              <a:t>90408 Nürnberg</a:t>
            </a:r>
          </a:p>
          <a:p>
            <a:pPr marL="0" indent="0" fontAlgn="base">
              <a:buNone/>
            </a:pPr>
            <a:r>
              <a:rPr lang="de-DE" sz="1200" b="0" i="0" dirty="0">
                <a:effectLst/>
                <a:latin typeface="Ubuntu"/>
              </a:rPr>
              <a:t>Telefon 3 94 45 84</a:t>
            </a:r>
            <a:br>
              <a:rPr lang="de-DE" sz="1200" b="0" i="0" dirty="0">
                <a:effectLst/>
                <a:latin typeface="Ubuntu"/>
              </a:rPr>
            </a:br>
            <a:r>
              <a:rPr lang="de-DE" sz="1200" b="0" i="0" dirty="0">
                <a:effectLst/>
                <a:latin typeface="Ubuntu"/>
              </a:rPr>
              <a:t>Telefax 3 94 45 42</a:t>
            </a:r>
          </a:p>
          <a:p>
            <a:pPr marL="0" indent="0" fontAlgn="base">
              <a:buNone/>
            </a:pPr>
            <a:r>
              <a:rPr lang="de-DE" sz="1200" b="0" i="0" dirty="0">
                <a:effectLst/>
                <a:latin typeface="Ubuntu"/>
              </a:rPr>
              <a:t>E-Mail: </a:t>
            </a:r>
            <a:r>
              <a:rPr lang="de-DE" sz="1200" b="0" i="0" u="sng" dirty="0">
                <a:effectLst/>
                <a:latin typeface="Ubuntu"/>
                <a:hlinkClick r:id="rId3"/>
              </a:rPr>
              <a:t>aspgruenewald@kinderhaus.de</a:t>
            </a:r>
            <a:endParaRPr lang="de-DE" sz="1200" b="0" i="0" dirty="0">
              <a:effectLst/>
              <a:latin typeface="Ubuntu"/>
            </a:endParaRPr>
          </a:p>
          <a:p>
            <a:pPr fontAlgn="base"/>
            <a:endParaRPr lang="de-DE" sz="1200" b="0" i="0" dirty="0">
              <a:effectLst/>
              <a:latin typeface="Ubuntu"/>
            </a:endParaRPr>
          </a:p>
          <a:p>
            <a:endParaRPr lang="de-DE" sz="1200" dirty="0"/>
          </a:p>
        </p:txBody>
      </p:sp>
    </p:spTree>
    <p:extLst>
      <p:ext uri="{BB962C8B-B14F-4D97-AF65-F5344CB8AC3E}">
        <p14:creationId xmlns:p14="http://schemas.microsoft.com/office/powerpoint/2010/main" val="33934960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C450F400EC4E4498A7B2792FFA11EA" ma:contentTypeVersion="13" ma:contentTypeDescription="Create a new document." ma:contentTypeScope="" ma:versionID="578bdf70f0b4b46171590b2028f90f26">
  <xsd:schema xmlns:xsd="http://www.w3.org/2001/XMLSchema" xmlns:xs="http://www.w3.org/2001/XMLSchema" xmlns:p="http://schemas.microsoft.com/office/2006/metadata/properties" xmlns:ns2="16b769ca-15f6-4831-9ce3-e083a018a64f" xmlns:ns3="4bc2da97-3259-47b9-aeb3-5dfabe0510f5" targetNamespace="http://schemas.microsoft.com/office/2006/metadata/properties" ma:root="true" ma:fieldsID="47044903e75b856da82a45966f4b1b45" ns2:_="" ns3:_="">
    <xsd:import namespace="16b769ca-15f6-4831-9ce3-e083a018a64f"/>
    <xsd:import namespace="4bc2da97-3259-47b9-aeb3-5dfabe0510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769ca-15f6-4831-9ce3-e083a018a6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2c7edc0-87e6-4423-9b39-885f37c4cc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c2da97-3259-47b9-aeb3-5dfabe0510f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f88b340-812d-43d0-8890-29e8dd7a7733}" ma:internalName="TaxCatchAll" ma:showField="CatchAllData" ma:web="4bc2da97-3259-47b9-aeb3-5dfabe0510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bc2da97-3259-47b9-aeb3-5dfabe0510f5" xsi:nil="true"/>
    <lcf76f155ced4ddcb4097134ff3c332f xmlns="16b769ca-15f6-4831-9ce3-e083a018a6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439B42-2D9E-4B51-9D31-BA8512BE2A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b769ca-15f6-4831-9ce3-e083a018a64f"/>
    <ds:schemaRef ds:uri="4bc2da97-3259-47b9-aeb3-5dfabe0510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20C066-9F5E-41A7-8BF7-C20FBBD3CEDE}">
  <ds:schemaRefs>
    <ds:schemaRef ds:uri="http://schemas.microsoft.com/office/2006/metadata/properties"/>
    <ds:schemaRef ds:uri="http://schemas.microsoft.com/office/infopath/2007/PartnerControls"/>
    <ds:schemaRef ds:uri="4bc2da97-3259-47b9-aeb3-5dfabe0510f5"/>
    <ds:schemaRef ds:uri="16b769ca-15f6-4831-9ce3-e083a018a64f"/>
  </ds:schemaRefs>
</ds:datastoreItem>
</file>

<file path=customXml/itemProps3.xml><?xml version="1.0" encoding="utf-8"?>
<ds:datastoreItem xmlns:ds="http://schemas.openxmlformats.org/officeDocument/2006/customXml" ds:itemID="{0536FB36-055E-41C3-A0EC-2850DE3478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919</Words>
  <Application>Microsoft Office PowerPoint</Application>
  <PresentationFormat>Breitbild</PresentationFormat>
  <Paragraphs>110</Paragraphs>
  <Slides>12</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12</vt:i4>
      </vt:variant>
    </vt:vector>
  </HeadingPairs>
  <TitlesOfParts>
    <vt:vector size="21" baseType="lpstr">
      <vt:lpstr>-apple-system</vt:lpstr>
      <vt:lpstr>Arial</vt:lpstr>
      <vt:lpstr>Calibri</vt:lpstr>
      <vt:lpstr>Calibri Light</vt:lpstr>
      <vt:lpstr>inherit</vt:lpstr>
      <vt:lpstr>Source Sans Pro</vt:lpstr>
      <vt:lpstr>Ubuntu</vt:lpstr>
      <vt:lpstr>verdana</vt:lpstr>
      <vt:lpstr>Office</vt:lpstr>
      <vt:lpstr>Hilfs- und Unterstützungssysteme für Kinder, Eltern und Lehrkräfte</vt:lpstr>
      <vt:lpstr>Angebote der Stadt Nürnberg in der Nähe</vt:lpstr>
      <vt:lpstr>Angebote der Stadtmission in der Nähe</vt:lpstr>
      <vt:lpstr>Angebote der Caritas in der Nähe</vt:lpstr>
      <vt:lpstr>NEST  (Nürnberger Elternbüro Schulerfolg und Teilhabe)</vt:lpstr>
      <vt:lpstr>Dolmetscher für Elterngespräche</vt:lpstr>
      <vt:lpstr>Sonstiges – Kinderhaus Maxfeld</vt:lpstr>
      <vt:lpstr>Sonstiges - Kinder- und Jugendhaus Nordlicht</vt:lpstr>
      <vt:lpstr>Sonstiges - Aktivspielplatz Grünewaldstr.</vt:lpstr>
      <vt:lpstr>Sonstiges – Kinder- und Jugendhaus Mammut</vt:lpstr>
      <vt:lpstr>Sonstiges - Aktivspielplatz Mammut</vt:lpstr>
      <vt:lpstr>Sonstiges – Jugendtreff BRIXX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Hilfs- und Unterstützungssysteme für die Lehrer*innen der Hegelschule</dc:title>
  <dc:creator>Nußmann Claudia</dc:creator>
  <cp:lastModifiedBy>Langsteiner Janina</cp:lastModifiedBy>
  <cp:revision>145</cp:revision>
  <dcterms:created xsi:type="dcterms:W3CDTF">2021-04-19T15:07:10Z</dcterms:created>
  <dcterms:modified xsi:type="dcterms:W3CDTF">2025-09-22T11:04:19Z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0x010100EDC450F400EC4E4498A7B2792FFA11EA</vt:lpwstr>
  </property>
  <property fmtid="{D5CDD505-2E9C-101B-9397-08002B2CF9AE}" pid="3" name="MediaServiceImageTags">
    <vt:lpwstr/>
  </property>
</Properties>
</file>