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0"/>
  </p:notesMasterIdLst>
  <p:sldIdLst>
    <p:sldId id="283" r:id="rId2"/>
    <p:sldId id="257" r:id="rId3"/>
    <p:sldId id="286" r:id="rId4"/>
    <p:sldId id="287" r:id="rId5"/>
    <p:sldId id="258" r:id="rId6"/>
    <p:sldId id="263" r:id="rId7"/>
    <p:sldId id="288" r:id="rId8"/>
    <p:sldId id="264" r:id="rId9"/>
    <p:sldId id="267" r:id="rId10"/>
    <p:sldId id="266" r:id="rId11"/>
    <p:sldId id="292" r:id="rId12"/>
    <p:sldId id="290" r:id="rId13"/>
    <p:sldId id="294" r:id="rId14"/>
    <p:sldId id="293" r:id="rId15"/>
    <p:sldId id="265" r:id="rId16"/>
    <p:sldId id="289" r:id="rId17"/>
    <p:sldId id="271" r:id="rId18"/>
    <p:sldId id="272"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FDF051-CAE4-432C-BA63-B197A02EB092}" v="2" dt="2026-02-25T13:55:43.79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und Stefanie" userId="80e83af4-1d9f-49c2-bbb1-a31db0e8b46f" providerId="ADAL" clId="{59A18497-6C9B-4682-B798-9C3924ED8553}"/>
    <pc:docChg chg="custSel modSld">
      <pc:chgData name="Freund Stefanie" userId="80e83af4-1d9f-49c2-bbb1-a31db0e8b46f" providerId="ADAL" clId="{59A18497-6C9B-4682-B798-9C3924ED8553}" dt="2026-02-25T13:55:43.793" v="58" actId="255"/>
      <pc:docMkLst>
        <pc:docMk/>
      </pc:docMkLst>
      <pc:sldChg chg="modSp mod">
        <pc:chgData name="Freund Stefanie" userId="80e83af4-1d9f-49c2-bbb1-a31db0e8b46f" providerId="ADAL" clId="{59A18497-6C9B-4682-B798-9C3924ED8553}" dt="2026-02-25T13:55:43.793" v="58" actId="255"/>
        <pc:sldMkLst>
          <pc:docMk/>
          <pc:sldMk cId="1500717543" sldId="283"/>
        </pc:sldMkLst>
        <pc:graphicFrameChg chg="mod modGraphic">
          <ac:chgData name="Freund Stefanie" userId="80e83af4-1d9f-49c2-bbb1-a31db0e8b46f" providerId="ADAL" clId="{59A18497-6C9B-4682-B798-9C3924ED8553}" dt="2026-02-25T13:55:43.793" v="58" actId="255"/>
          <ac:graphicFrameMkLst>
            <pc:docMk/>
            <pc:sldMk cId="1500717543" sldId="283"/>
            <ac:graphicFrameMk id="7" creationId="{8FA528B4-122E-5239-0AC2-F0D7DC352312}"/>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4AC4DE-1E48-48B6-A265-9482DB30386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B52BF917-C9A1-45B8-813B-E4A13ED6F61E}">
      <dgm:prSet custT="1"/>
      <dgm:spPr/>
      <dgm:t>
        <a:bodyPr/>
        <a:lstStyle/>
        <a:p>
          <a:r>
            <a:rPr lang="de-DE" sz="3700" dirty="0"/>
            <a:t>Herzlich Willkommen zum Elternabend</a:t>
          </a:r>
        </a:p>
        <a:p>
          <a:r>
            <a:rPr lang="de-DE" sz="2000" dirty="0"/>
            <a:t>Birgit Deininger &amp; Stefanie Freund</a:t>
          </a:r>
        </a:p>
      </dgm:t>
    </dgm:pt>
    <dgm:pt modelId="{F0B69C57-6EDA-445E-9D6D-4A08FCEADA8F}" type="parTrans" cxnId="{862A8A47-F506-4CF7-91EC-5114C9A5F17D}">
      <dgm:prSet/>
      <dgm:spPr/>
      <dgm:t>
        <a:bodyPr/>
        <a:lstStyle/>
        <a:p>
          <a:endParaRPr lang="en-US"/>
        </a:p>
      </dgm:t>
    </dgm:pt>
    <dgm:pt modelId="{E5A0B85B-47A8-4C72-A71E-2D652727657E}" type="sibTrans" cxnId="{862A8A47-F506-4CF7-91EC-5114C9A5F17D}">
      <dgm:prSet/>
      <dgm:spPr/>
      <dgm:t>
        <a:bodyPr/>
        <a:lstStyle/>
        <a:p>
          <a:endParaRPr lang="en-US"/>
        </a:p>
      </dgm:t>
    </dgm:pt>
    <dgm:pt modelId="{37A155BC-6D90-404D-B695-BE2D6E74E3C6}">
      <dgm:prSet/>
      <dgm:spPr/>
      <dgm:t>
        <a:bodyPr/>
        <a:lstStyle/>
        <a:p>
          <a:r>
            <a:rPr lang="de-DE"/>
            <a:t>Sicher im Netz – Kinder auf ihrem Weg durchs Internet begleiten</a:t>
          </a:r>
          <a:endParaRPr lang="en-US"/>
        </a:p>
      </dgm:t>
    </dgm:pt>
    <dgm:pt modelId="{284EEF59-B8A1-46FC-8CAF-597E32BF0C60}" type="parTrans" cxnId="{B0FA0BE5-D771-4F32-B508-67F151C82FE5}">
      <dgm:prSet/>
      <dgm:spPr/>
      <dgm:t>
        <a:bodyPr/>
        <a:lstStyle/>
        <a:p>
          <a:endParaRPr lang="en-US"/>
        </a:p>
      </dgm:t>
    </dgm:pt>
    <dgm:pt modelId="{3D1FFE59-9B22-4722-A181-87046CB7FB9D}" type="sibTrans" cxnId="{B0FA0BE5-D771-4F32-B508-67F151C82FE5}">
      <dgm:prSet/>
      <dgm:spPr/>
      <dgm:t>
        <a:bodyPr/>
        <a:lstStyle/>
        <a:p>
          <a:endParaRPr lang="en-US"/>
        </a:p>
      </dgm:t>
    </dgm:pt>
    <dgm:pt modelId="{AA69A410-9DE3-4B61-804F-EE0B570688E3}" type="pres">
      <dgm:prSet presAssocID="{284AC4DE-1E48-48B6-A265-9482DB303869}" presName="hierChild1" presStyleCnt="0">
        <dgm:presLayoutVars>
          <dgm:chPref val="1"/>
          <dgm:dir/>
          <dgm:animOne val="branch"/>
          <dgm:animLvl val="lvl"/>
          <dgm:resizeHandles/>
        </dgm:presLayoutVars>
      </dgm:prSet>
      <dgm:spPr/>
    </dgm:pt>
    <dgm:pt modelId="{E5AB724E-6F79-4D2F-8F3B-16BB60081170}" type="pres">
      <dgm:prSet presAssocID="{B52BF917-C9A1-45B8-813B-E4A13ED6F61E}" presName="hierRoot1" presStyleCnt="0"/>
      <dgm:spPr/>
    </dgm:pt>
    <dgm:pt modelId="{1C676F0B-86B8-4CD7-91B2-B5F8221B90DA}" type="pres">
      <dgm:prSet presAssocID="{B52BF917-C9A1-45B8-813B-E4A13ED6F61E}" presName="composite" presStyleCnt="0"/>
      <dgm:spPr/>
    </dgm:pt>
    <dgm:pt modelId="{C8AFAA1B-2F4D-48B8-9C12-A94365DD705B}" type="pres">
      <dgm:prSet presAssocID="{B52BF917-C9A1-45B8-813B-E4A13ED6F61E}" presName="background" presStyleLbl="node0" presStyleIdx="0" presStyleCnt="2"/>
      <dgm:spPr/>
    </dgm:pt>
    <dgm:pt modelId="{47C6B633-946D-4593-BC63-FFAEF9CD448E}" type="pres">
      <dgm:prSet presAssocID="{B52BF917-C9A1-45B8-813B-E4A13ED6F61E}" presName="text" presStyleLbl="fgAcc0" presStyleIdx="0" presStyleCnt="2">
        <dgm:presLayoutVars>
          <dgm:chPref val="3"/>
        </dgm:presLayoutVars>
      </dgm:prSet>
      <dgm:spPr/>
    </dgm:pt>
    <dgm:pt modelId="{9C017249-F7C0-466B-B7B3-BF9F7F998253}" type="pres">
      <dgm:prSet presAssocID="{B52BF917-C9A1-45B8-813B-E4A13ED6F61E}" presName="hierChild2" presStyleCnt="0"/>
      <dgm:spPr/>
    </dgm:pt>
    <dgm:pt modelId="{D5BCE0BA-EB85-4DF2-85EF-F1B9FA3DC8C6}" type="pres">
      <dgm:prSet presAssocID="{37A155BC-6D90-404D-B695-BE2D6E74E3C6}" presName="hierRoot1" presStyleCnt="0"/>
      <dgm:spPr/>
    </dgm:pt>
    <dgm:pt modelId="{C87F4E26-993A-4C97-ACB0-1A87F9EEC548}" type="pres">
      <dgm:prSet presAssocID="{37A155BC-6D90-404D-B695-BE2D6E74E3C6}" presName="composite" presStyleCnt="0"/>
      <dgm:spPr/>
    </dgm:pt>
    <dgm:pt modelId="{27530F8B-F0C2-40DF-801B-BD44C5F52109}" type="pres">
      <dgm:prSet presAssocID="{37A155BC-6D90-404D-B695-BE2D6E74E3C6}" presName="background" presStyleLbl="node0" presStyleIdx="1" presStyleCnt="2"/>
      <dgm:spPr/>
    </dgm:pt>
    <dgm:pt modelId="{DD4F9E0A-EE45-4E05-8361-EC7276A282DE}" type="pres">
      <dgm:prSet presAssocID="{37A155BC-6D90-404D-B695-BE2D6E74E3C6}" presName="text" presStyleLbl="fgAcc0" presStyleIdx="1" presStyleCnt="2">
        <dgm:presLayoutVars>
          <dgm:chPref val="3"/>
        </dgm:presLayoutVars>
      </dgm:prSet>
      <dgm:spPr/>
    </dgm:pt>
    <dgm:pt modelId="{B965114D-7928-4D80-9CDE-DA764005F16F}" type="pres">
      <dgm:prSet presAssocID="{37A155BC-6D90-404D-B695-BE2D6E74E3C6}" presName="hierChild2" presStyleCnt="0"/>
      <dgm:spPr/>
    </dgm:pt>
  </dgm:ptLst>
  <dgm:cxnLst>
    <dgm:cxn modelId="{9BDB5841-57E9-4BF3-9C2C-F9EA8669F057}" type="presOf" srcId="{B52BF917-C9A1-45B8-813B-E4A13ED6F61E}" destId="{47C6B633-946D-4593-BC63-FFAEF9CD448E}" srcOrd="0" destOrd="0" presId="urn:microsoft.com/office/officeart/2005/8/layout/hierarchy1"/>
    <dgm:cxn modelId="{862A8A47-F506-4CF7-91EC-5114C9A5F17D}" srcId="{284AC4DE-1E48-48B6-A265-9482DB303869}" destId="{B52BF917-C9A1-45B8-813B-E4A13ED6F61E}" srcOrd="0" destOrd="0" parTransId="{F0B69C57-6EDA-445E-9D6D-4A08FCEADA8F}" sibTransId="{E5A0B85B-47A8-4C72-A71E-2D652727657E}"/>
    <dgm:cxn modelId="{9422A2C6-CAEC-4520-A310-759B5BA2C5BE}" type="presOf" srcId="{284AC4DE-1E48-48B6-A265-9482DB303869}" destId="{AA69A410-9DE3-4B61-804F-EE0B570688E3}" srcOrd="0" destOrd="0" presId="urn:microsoft.com/office/officeart/2005/8/layout/hierarchy1"/>
    <dgm:cxn modelId="{B0FA0BE5-D771-4F32-B508-67F151C82FE5}" srcId="{284AC4DE-1E48-48B6-A265-9482DB303869}" destId="{37A155BC-6D90-404D-B695-BE2D6E74E3C6}" srcOrd="1" destOrd="0" parTransId="{284EEF59-B8A1-46FC-8CAF-597E32BF0C60}" sibTransId="{3D1FFE59-9B22-4722-A181-87046CB7FB9D}"/>
    <dgm:cxn modelId="{969647F5-87D5-4392-A5E0-BC85EFB5CA0F}" type="presOf" srcId="{37A155BC-6D90-404D-B695-BE2D6E74E3C6}" destId="{DD4F9E0A-EE45-4E05-8361-EC7276A282DE}" srcOrd="0" destOrd="0" presId="urn:microsoft.com/office/officeart/2005/8/layout/hierarchy1"/>
    <dgm:cxn modelId="{DA2E4D6E-3F95-44C8-8C08-645DBCFB6EF9}" type="presParOf" srcId="{AA69A410-9DE3-4B61-804F-EE0B570688E3}" destId="{E5AB724E-6F79-4D2F-8F3B-16BB60081170}" srcOrd="0" destOrd="0" presId="urn:microsoft.com/office/officeart/2005/8/layout/hierarchy1"/>
    <dgm:cxn modelId="{CD9F136F-EBE2-434E-8679-96F3A8D06504}" type="presParOf" srcId="{E5AB724E-6F79-4D2F-8F3B-16BB60081170}" destId="{1C676F0B-86B8-4CD7-91B2-B5F8221B90DA}" srcOrd="0" destOrd="0" presId="urn:microsoft.com/office/officeart/2005/8/layout/hierarchy1"/>
    <dgm:cxn modelId="{DD81F84F-248C-4B9E-B01B-3319E385BA13}" type="presParOf" srcId="{1C676F0B-86B8-4CD7-91B2-B5F8221B90DA}" destId="{C8AFAA1B-2F4D-48B8-9C12-A94365DD705B}" srcOrd="0" destOrd="0" presId="urn:microsoft.com/office/officeart/2005/8/layout/hierarchy1"/>
    <dgm:cxn modelId="{F283A6CC-965B-4FF4-B24A-06E4DC571A20}" type="presParOf" srcId="{1C676F0B-86B8-4CD7-91B2-B5F8221B90DA}" destId="{47C6B633-946D-4593-BC63-FFAEF9CD448E}" srcOrd="1" destOrd="0" presId="urn:microsoft.com/office/officeart/2005/8/layout/hierarchy1"/>
    <dgm:cxn modelId="{78614DAE-B9D0-4FB8-AF3B-5C19B4E4781E}" type="presParOf" srcId="{E5AB724E-6F79-4D2F-8F3B-16BB60081170}" destId="{9C017249-F7C0-466B-B7B3-BF9F7F998253}" srcOrd="1" destOrd="0" presId="urn:microsoft.com/office/officeart/2005/8/layout/hierarchy1"/>
    <dgm:cxn modelId="{5FFE9542-F638-4D7F-BB74-2305F4CD5CEC}" type="presParOf" srcId="{AA69A410-9DE3-4B61-804F-EE0B570688E3}" destId="{D5BCE0BA-EB85-4DF2-85EF-F1B9FA3DC8C6}" srcOrd="1" destOrd="0" presId="urn:microsoft.com/office/officeart/2005/8/layout/hierarchy1"/>
    <dgm:cxn modelId="{44F310A2-3D70-42A6-87FF-021665811FD0}" type="presParOf" srcId="{D5BCE0BA-EB85-4DF2-85EF-F1B9FA3DC8C6}" destId="{C87F4E26-993A-4C97-ACB0-1A87F9EEC548}" srcOrd="0" destOrd="0" presId="urn:microsoft.com/office/officeart/2005/8/layout/hierarchy1"/>
    <dgm:cxn modelId="{DA072425-1D0C-4708-A708-C6B0AAB1A14F}" type="presParOf" srcId="{C87F4E26-993A-4C97-ACB0-1A87F9EEC548}" destId="{27530F8B-F0C2-40DF-801B-BD44C5F52109}" srcOrd="0" destOrd="0" presId="urn:microsoft.com/office/officeart/2005/8/layout/hierarchy1"/>
    <dgm:cxn modelId="{E7846903-1E3E-4154-8F09-257262877AF7}" type="presParOf" srcId="{C87F4E26-993A-4C97-ACB0-1A87F9EEC548}" destId="{DD4F9E0A-EE45-4E05-8361-EC7276A282DE}" srcOrd="1" destOrd="0" presId="urn:microsoft.com/office/officeart/2005/8/layout/hierarchy1"/>
    <dgm:cxn modelId="{B79AAE4B-E757-4ECA-AA65-69A69A933900}" type="presParOf" srcId="{D5BCE0BA-EB85-4DF2-85EF-F1B9FA3DC8C6}" destId="{B965114D-7928-4D80-9CDE-DA764005F16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B8C664-90F1-4849-AE45-8C6C75AE71E9}"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BFC08D6-5420-429A-9FCB-05EF1BF0D4C0}">
      <dgm:prSet/>
      <dgm:spPr/>
      <dgm:t>
        <a:bodyPr/>
        <a:lstStyle/>
        <a:p>
          <a:r>
            <a:rPr lang="de-DE"/>
            <a:t>In einem Mediennutzungsvertrag klare Regeln für die Woche festlegen. Dieser gilt für alle.</a:t>
          </a:r>
          <a:endParaRPr lang="en-US"/>
        </a:p>
      </dgm:t>
    </dgm:pt>
    <dgm:pt modelId="{1C900490-D3FD-4B0D-B3EC-9DBBE32A1AB7}" type="parTrans" cxnId="{8F7F63B7-16C4-4A18-B93C-5A6A8BDE0284}">
      <dgm:prSet/>
      <dgm:spPr/>
      <dgm:t>
        <a:bodyPr/>
        <a:lstStyle/>
        <a:p>
          <a:endParaRPr lang="en-US"/>
        </a:p>
      </dgm:t>
    </dgm:pt>
    <dgm:pt modelId="{8EF3C6E2-B4F9-41F9-B9B2-6B9692ED32FB}" type="sibTrans" cxnId="{8F7F63B7-16C4-4A18-B93C-5A6A8BDE0284}">
      <dgm:prSet/>
      <dgm:spPr/>
      <dgm:t>
        <a:bodyPr/>
        <a:lstStyle/>
        <a:p>
          <a:endParaRPr lang="en-US"/>
        </a:p>
      </dgm:t>
    </dgm:pt>
    <dgm:pt modelId="{65ABDBF7-BC9A-4120-A6DA-801E7CD20BED}">
      <dgm:prSet/>
      <dgm:spPr/>
      <dgm:t>
        <a:bodyPr/>
        <a:lstStyle/>
        <a:p>
          <a:r>
            <a:rPr lang="de-DE"/>
            <a:t>www.mediennutzungsverrtrag.de</a:t>
          </a:r>
          <a:endParaRPr lang="en-US"/>
        </a:p>
      </dgm:t>
    </dgm:pt>
    <dgm:pt modelId="{0321F7AD-5838-49D7-B69F-7818EC2ED12E}" type="parTrans" cxnId="{B8A04B05-94A6-4911-8EFF-F9CC4EFD497C}">
      <dgm:prSet/>
      <dgm:spPr/>
      <dgm:t>
        <a:bodyPr/>
        <a:lstStyle/>
        <a:p>
          <a:endParaRPr lang="en-US"/>
        </a:p>
      </dgm:t>
    </dgm:pt>
    <dgm:pt modelId="{288CCDA6-8661-4835-8B73-BFC3EF181E2B}" type="sibTrans" cxnId="{B8A04B05-94A6-4911-8EFF-F9CC4EFD497C}">
      <dgm:prSet/>
      <dgm:spPr/>
      <dgm:t>
        <a:bodyPr/>
        <a:lstStyle/>
        <a:p>
          <a:endParaRPr lang="en-US"/>
        </a:p>
      </dgm:t>
    </dgm:pt>
    <dgm:pt modelId="{3FA2BB47-7502-4D1B-B039-F7DBF1EB47FF}">
      <dgm:prSet/>
      <dgm:spPr/>
      <dgm:t>
        <a:bodyPr/>
        <a:lstStyle/>
        <a:p>
          <a:r>
            <a:rPr lang="de-DE"/>
            <a:t>Smartphone- Garage einrichten: dort liegen lassen zum Laden. Sie werden auch nur dort benutzt zu bestimmten Zeiten. (keine Smartphones beim Esstisch und va NACHTS)</a:t>
          </a:r>
          <a:endParaRPr lang="en-US"/>
        </a:p>
      </dgm:t>
    </dgm:pt>
    <dgm:pt modelId="{FF60C0E9-5134-4BB3-9841-56898E8841BF}" type="parTrans" cxnId="{030F89BA-FC72-46D5-830A-6178E8C4D76A}">
      <dgm:prSet/>
      <dgm:spPr/>
      <dgm:t>
        <a:bodyPr/>
        <a:lstStyle/>
        <a:p>
          <a:endParaRPr lang="en-US"/>
        </a:p>
      </dgm:t>
    </dgm:pt>
    <dgm:pt modelId="{2D71497C-AFB0-499E-88D1-2EDE4B52E7A5}" type="sibTrans" cxnId="{030F89BA-FC72-46D5-830A-6178E8C4D76A}">
      <dgm:prSet/>
      <dgm:spPr/>
      <dgm:t>
        <a:bodyPr/>
        <a:lstStyle/>
        <a:p>
          <a:endParaRPr lang="en-US"/>
        </a:p>
      </dgm:t>
    </dgm:pt>
    <dgm:pt modelId="{4ECCABCD-F4CC-4885-911A-CB97D7B6E963}">
      <dgm:prSet/>
      <dgm:spPr/>
      <dgm:t>
        <a:bodyPr/>
        <a:lstStyle/>
        <a:p>
          <a:r>
            <a:rPr lang="de-DE"/>
            <a:t>Keine Smartphones, Tablets, Fernseher beim Spielen, Hausaufgaben machen oder gemeinsamen Essenszeiten</a:t>
          </a:r>
          <a:endParaRPr lang="en-US"/>
        </a:p>
      </dgm:t>
    </dgm:pt>
    <dgm:pt modelId="{B8690526-212E-4731-A985-EC57F9E1A06B}" type="parTrans" cxnId="{9533EDCB-FC05-49B6-8795-95C3E5DD9A84}">
      <dgm:prSet/>
      <dgm:spPr/>
      <dgm:t>
        <a:bodyPr/>
        <a:lstStyle/>
        <a:p>
          <a:endParaRPr lang="en-US"/>
        </a:p>
      </dgm:t>
    </dgm:pt>
    <dgm:pt modelId="{59D35DF7-4C2C-4A81-B1CE-DF4F3004097A}" type="sibTrans" cxnId="{9533EDCB-FC05-49B6-8795-95C3E5DD9A84}">
      <dgm:prSet/>
      <dgm:spPr/>
      <dgm:t>
        <a:bodyPr/>
        <a:lstStyle/>
        <a:p>
          <a:endParaRPr lang="en-US"/>
        </a:p>
      </dgm:t>
    </dgm:pt>
    <dgm:pt modelId="{1284EF8F-4653-4D37-85A9-C33C092E5156}">
      <dgm:prSet/>
      <dgm:spPr/>
      <dgm:t>
        <a:bodyPr/>
        <a:lstStyle/>
        <a:p>
          <a:r>
            <a:rPr lang="de-DE"/>
            <a:t>Unterschied machen zwischen Schule, Freunde, Videospiele, streamen.</a:t>
          </a:r>
          <a:endParaRPr lang="en-US"/>
        </a:p>
      </dgm:t>
    </dgm:pt>
    <dgm:pt modelId="{BF853A9E-B0CD-45FE-A827-E17DE9928298}" type="parTrans" cxnId="{79BDFD34-701F-4BAC-9D16-5BFF99CAC4AC}">
      <dgm:prSet/>
      <dgm:spPr/>
      <dgm:t>
        <a:bodyPr/>
        <a:lstStyle/>
        <a:p>
          <a:endParaRPr lang="en-US"/>
        </a:p>
      </dgm:t>
    </dgm:pt>
    <dgm:pt modelId="{98698775-139D-4C01-9E36-E592A3227607}" type="sibTrans" cxnId="{79BDFD34-701F-4BAC-9D16-5BFF99CAC4AC}">
      <dgm:prSet/>
      <dgm:spPr/>
      <dgm:t>
        <a:bodyPr/>
        <a:lstStyle/>
        <a:p>
          <a:endParaRPr lang="en-US"/>
        </a:p>
      </dgm:t>
    </dgm:pt>
    <dgm:pt modelId="{355A3710-09EC-4CC5-A02F-6760ACCB20D3}">
      <dgm:prSet/>
      <dgm:spPr/>
      <dgm:t>
        <a:bodyPr/>
        <a:lstStyle/>
        <a:p>
          <a:r>
            <a:rPr lang="de-DE"/>
            <a:t>Inhalte besprechen. Eltern interessieren sich für das, was Kind nutzt. </a:t>
          </a:r>
          <a:endParaRPr lang="en-US"/>
        </a:p>
      </dgm:t>
    </dgm:pt>
    <dgm:pt modelId="{488D6D85-19F3-469A-9A11-F1CA002CC995}" type="parTrans" cxnId="{CBBB7731-70E3-4990-BEB5-3CC04C46FBDE}">
      <dgm:prSet/>
      <dgm:spPr/>
      <dgm:t>
        <a:bodyPr/>
        <a:lstStyle/>
        <a:p>
          <a:endParaRPr lang="en-US"/>
        </a:p>
      </dgm:t>
    </dgm:pt>
    <dgm:pt modelId="{E5F9484F-CB13-4A63-BF96-0EB6CEC9C7C8}" type="sibTrans" cxnId="{CBBB7731-70E3-4990-BEB5-3CC04C46FBDE}">
      <dgm:prSet/>
      <dgm:spPr/>
      <dgm:t>
        <a:bodyPr/>
        <a:lstStyle/>
        <a:p>
          <a:endParaRPr lang="en-US"/>
        </a:p>
      </dgm:t>
    </dgm:pt>
    <dgm:pt modelId="{B0E340CB-F116-443A-9BA4-D6E3115024AF}">
      <dgm:prSet/>
      <dgm:spPr/>
      <dgm:t>
        <a:bodyPr/>
        <a:lstStyle/>
        <a:p>
          <a:r>
            <a:rPr lang="de-DE"/>
            <a:t>Gemeinsam Filme anschauen. Spiele auch mal gemeinsam spielen.  </a:t>
          </a:r>
          <a:endParaRPr lang="en-US"/>
        </a:p>
      </dgm:t>
    </dgm:pt>
    <dgm:pt modelId="{A44D42CE-A905-46AB-A3F2-1127CDAE0CB4}" type="parTrans" cxnId="{5B66A728-0A79-4426-9205-0E11940580C3}">
      <dgm:prSet/>
      <dgm:spPr/>
      <dgm:t>
        <a:bodyPr/>
        <a:lstStyle/>
        <a:p>
          <a:endParaRPr lang="en-US"/>
        </a:p>
      </dgm:t>
    </dgm:pt>
    <dgm:pt modelId="{1AD23EE1-E0C6-44B3-A978-949AAF5E05FB}" type="sibTrans" cxnId="{5B66A728-0A79-4426-9205-0E11940580C3}">
      <dgm:prSet/>
      <dgm:spPr/>
      <dgm:t>
        <a:bodyPr/>
        <a:lstStyle/>
        <a:p>
          <a:endParaRPr lang="en-US"/>
        </a:p>
      </dgm:t>
    </dgm:pt>
    <dgm:pt modelId="{B93CB1E9-A1AD-4605-B588-3C3114DA6B6C}">
      <dgm:prSet/>
      <dgm:spPr/>
      <dgm:t>
        <a:bodyPr/>
        <a:lstStyle/>
        <a:p>
          <a:r>
            <a:rPr lang="de-DE"/>
            <a:t>Kindersicherung –Zeitkontrollen in Tablets, Smartphones sonstiges festlegen (klicksafe.de)</a:t>
          </a:r>
          <a:endParaRPr lang="en-US"/>
        </a:p>
      </dgm:t>
    </dgm:pt>
    <dgm:pt modelId="{0CE0F74B-CA40-4AE5-95BA-D4D0CE4AEA3C}" type="parTrans" cxnId="{34353E3F-1DF6-4A8E-BEA0-BD6B992A2D9C}">
      <dgm:prSet/>
      <dgm:spPr/>
      <dgm:t>
        <a:bodyPr/>
        <a:lstStyle/>
        <a:p>
          <a:endParaRPr lang="en-US"/>
        </a:p>
      </dgm:t>
    </dgm:pt>
    <dgm:pt modelId="{563DFBB1-9B2F-41E0-A3B0-A1E779C237A5}" type="sibTrans" cxnId="{34353E3F-1DF6-4A8E-BEA0-BD6B992A2D9C}">
      <dgm:prSet/>
      <dgm:spPr/>
      <dgm:t>
        <a:bodyPr/>
        <a:lstStyle/>
        <a:p>
          <a:endParaRPr lang="en-US"/>
        </a:p>
      </dgm:t>
    </dgm:pt>
    <dgm:pt modelId="{8459C6E5-AB06-4A9C-9A1C-54D391724636}">
      <dgm:prSet/>
      <dgm:spPr/>
      <dgm:t>
        <a:bodyPr/>
        <a:lstStyle/>
        <a:p>
          <a:r>
            <a:rPr lang="de-DE"/>
            <a:t>Einfaches Handy ohne Internetzugang reicht für Erreichbarkeit</a:t>
          </a:r>
          <a:endParaRPr lang="en-US"/>
        </a:p>
      </dgm:t>
    </dgm:pt>
    <dgm:pt modelId="{5401E77B-1E7B-48BC-A20F-A5147016319E}" type="parTrans" cxnId="{0E8F0A0F-DE06-48BE-B07E-B790FF47EE09}">
      <dgm:prSet/>
      <dgm:spPr/>
      <dgm:t>
        <a:bodyPr/>
        <a:lstStyle/>
        <a:p>
          <a:endParaRPr lang="en-US"/>
        </a:p>
      </dgm:t>
    </dgm:pt>
    <dgm:pt modelId="{5CEFCA32-C29A-4370-9958-21AFF2E7637A}" type="sibTrans" cxnId="{0E8F0A0F-DE06-48BE-B07E-B790FF47EE09}">
      <dgm:prSet/>
      <dgm:spPr/>
      <dgm:t>
        <a:bodyPr/>
        <a:lstStyle/>
        <a:p>
          <a:endParaRPr lang="en-US"/>
        </a:p>
      </dgm:t>
    </dgm:pt>
    <dgm:pt modelId="{EDFAE619-71C7-4E4F-A022-BE55B70CDD66}">
      <dgm:prSet/>
      <dgm:spPr/>
      <dgm:t>
        <a:bodyPr/>
        <a:lstStyle/>
        <a:p>
          <a:r>
            <a:rPr lang="de-DE"/>
            <a:t>Nur die Eltern kennen das Passwort für den Appstore</a:t>
          </a:r>
          <a:endParaRPr lang="en-US"/>
        </a:p>
      </dgm:t>
    </dgm:pt>
    <dgm:pt modelId="{B761EEC4-5CDF-47E0-BFE8-664B04079E0D}" type="parTrans" cxnId="{8DD67F05-7DF3-4805-912A-005A597037C8}">
      <dgm:prSet/>
      <dgm:spPr/>
      <dgm:t>
        <a:bodyPr/>
        <a:lstStyle/>
        <a:p>
          <a:endParaRPr lang="en-US"/>
        </a:p>
      </dgm:t>
    </dgm:pt>
    <dgm:pt modelId="{B8B6FBE8-6D41-4ECC-A7DA-D2F915A4F352}" type="sibTrans" cxnId="{8DD67F05-7DF3-4805-912A-005A597037C8}">
      <dgm:prSet/>
      <dgm:spPr/>
      <dgm:t>
        <a:bodyPr/>
        <a:lstStyle/>
        <a:p>
          <a:endParaRPr lang="en-US"/>
        </a:p>
      </dgm:t>
    </dgm:pt>
    <dgm:pt modelId="{319BD8B2-FF2A-4A95-AB7B-AC2170E0364E}">
      <dgm:prSet/>
      <dgm:spPr/>
      <dgm:t>
        <a:bodyPr/>
        <a:lstStyle/>
        <a:p>
          <a:r>
            <a:rPr lang="de-DE"/>
            <a:t>Selbst nicht dauernd am Handy kleben </a:t>
          </a:r>
          <a:endParaRPr lang="en-US"/>
        </a:p>
      </dgm:t>
    </dgm:pt>
    <dgm:pt modelId="{AE3CC390-82BE-4E9A-9B0A-3B0E823C1104}" type="parTrans" cxnId="{13AC9964-0B08-44CC-9F20-C4867E2E03BB}">
      <dgm:prSet/>
      <dgm:spPr/>
      <dgm:t>
        <a:bodyPr/>
        <a:lstStyle/>
        <a:p>
          <a:endParaRPr lang="en-US"/>
        </a:p>
      </dgm:t>
    </dgm:pt>
    <dgm:pt modelId="{659B4479-88BB-4B07-87F1-FEF2E001BBCC}" type="sibTrans" cxnId="{13AC9964-0B08-44CC-9F20-C4867E2E03BB}">
      <dgm:prSet/>
      <dgm:spPr/>
      <dgm:t>
        <a:bodyPr/>
        <a:lstStyle/>
        <a:p>
          <a:endParaRPr lang="en-US"/>
        </a:p>
      </dgm:t>
    </dgm:pt>
    <dgm:pt modelId="{689D815F-6549-472D-98CE-43B434A30DC0}" type="pres">
      <dgm:prSet presAssocID="{A9B8C664-90F1-4849-AE45-8C6C75AE71E9}" presName="diagram" presStyleCnt="0">
        <dgm:presLayoutVars>
          <dgm:dir/>
          <dgm:resizeHandles val="exact"/>
        </dgm:presLayoutVars>
      </dgm:prSet>
      <dgm:spPr/>
    </dgm:pt>
    <dgm:pt modelId="{A8C4425C-A81D-46D6-B20D-0F5D1D26C4FA}" type="pres">
      <dgm:prSet presAssocID="{6BFC08D6-5420-429A-9FCB-05EF1BF0D4C0}" presName="node" presStyleLbl="node1" presStyleIdx="0" presStyleCnt="11">
        <dgm:presLayoutVars>
          <dgm:bulletEnabled val="1"/>
        </dgm:presLayoutVars>
      </dgm:prSet>
      <dgm:spPr/>
    </dgm:pt>
    <dgm:pt modelId="{25A81824-2FDB-4F3B-BAE7-6084925A08E7}" type="pres">
      <dgm:prSet presAssocID="{8EF3C6E2-B4F9-41F9-B9B2-6B9692ED32FB}" presName="sibTrans" presStyleCnt="0"/>
      <dgm:spPr/>
    </dgm:pt>
    <dgm:pt modelId="{276B6F91-7CF9-4E02-929E-D9D887C55A3E}" type="pres">
      <dgm:prSet presAssocID="{65ABDBF7-BC9A-4120-A6DA-801E7CD20BED}" presName="node" presStyleLbl="node1" presStyleIdx="1" presStyleCnt="11">
        <dgm:presLayoutVars>
          <dgm:bulletEnabled val="1"/>
        </dgm:presLayoutVars>
      </dgm:prSet>
      <dgm:spPr/>
    </dgm:pt>
    <dgm:pt modelId="{8326350A-FBE1-4AD7-87B1-BF471439238B}" type="pres">
      <dgm:prSet presAssocID="{288CCDA6-8661-4835-8B73-BFC3EF181E2B}" presName="sibTrans" presStyleCnt="0"/>
      <dgm:spPr/>
    </dgm:pt>
    <dgm:pt modelId="{DEDBEF5D-297E-4CE4-8D93-6B9FD688174F}" type="pres">
      <dgm:prSet presAssocID="{3FA2BB47-7502-4D1B-B039-F7DBF1EB47FF}" presName="node" presStyleLbl="node1" presStyleIdx="2" presStyleCnt="11">
        <dgm:presLayoutVars>
          <dgm:bulletEnabled val="1"/>
        </dgm:presLayoutVars>
      </dgm:prSet>
      <dgm:spPr/>
    </dgm:pt>
    <dgm:pt modelId="{6E1CA702-BB45-44E5-A1A8-7C2120088BDC}" type="pres">
      <dgm:prSet presAssocID="{2D71497C-AFB0-499E-88D1-2EDE4B52E7A5}" presName="sibTrans" presStyleCnt="0"/>
      <dgm:spPr/>
    </dgm:pt>
    <dgm:pt modelId="{D82D35C5-3803-4B5C-8D32-E92CD4F79AA0}" type="pres">
      <dgm:prSet presAssocID="{4ECCABCD-F4CC-4885-911A-CB97D7B6E963}" presName="node" presStyleLbl="node1" presStyleIdx="3" presStyleCnt="11">
        <dgm:presLayoutVars>
          <dgm:bulletEnabled val="1"/>
        </dgm:presLayoutVars>
      </dgm:prSet>
      <dgm:spPr/>
    </dgm:pt>
    <dgm:pt modelId="{57254C42-90DE-415F-A5B2-654DC816A498}" type="pres">
      <dgm:prSet presAssocID="{59D35DF7-4C2C-4A81-B1CE-DF4F3004097A}" presName="sibTrans" presStyleCnt="0"/>
      <dgm:spPr/>
    </dgm:pt>
    <dgm:pt modelId="{851960A9-425F-46C4-91AC-73267B23E2C2}" type="pres">
      <dgm:prSet presAssocID="{1284EF8F-4653-4D37-85A9-C33C092E5156}" presName="node" presStyleLbl="node1" presStyleIdx="4" presStyleCnt="11">
        <dgm:presLayoutVars>
          <dgm:bulletEnabled val="1"/>
        </dgm:presLayoutVars>
      </dgm:prSet>
      <dgm:spPr/>
    </dgm:pt>
    <dgm:pt modelId="{3FE0B1E1-2F66-4821-BCBF-D079246ACB29}" type="pres">
      <dgm:prSet presAssocID="{98698775-139D-4C01-9E36-E592A3227607}" presName="sibTrans" presStyleCnt="0"/>
      <dgm:spPr/>
    </dgm:pt>
    <dgm:pt modelId="{EC83D760-0975-485B-B8D2-7E5E56C2816B}" type="pres">
      <dgm:prSet presAssocID="{355A3710-09EC-4CC5-A02F-6760ACCB20D3}" presName="node" presStyleLbl="node1" presStyleIdx="5" presStyleCnt="11">
        <dgm:presLayoutVars>
          <dgm:bulletEnabled val="1"/>
        </dgm:presLayoutVars>
      </dgm:prSet>
      <dgm:spPr/>
    </dgm:pt>
    <dgm:pt modelId="{1A424808-3AD2-4149-826C-C21D4CC74869}" type="pres">
      <dgm:prSet presAssocID="{E5F9484F-CB13-4A63-BF96-0EB6CEC9C7C8}" presName="sibTrans" presStyleCnt="0"/>
      <dgm:spPr/>
    </dgm:pt>
    <dgm:pt modelId="{17111358-3F3D-4BAA-97E7-EBE8E5205E1B}" type="pres">
      <dgm:prSet presAssocID="{B0E340CB-F116-443A-9BA4-D6E3115024AF}" presName="node" presStyleLbl="node1" presStyleIdx="6" presStyleCnt="11">
        <dgm:presLayoutVars>
          <dgm:bulletEnabled val="1"/>
        </dgm:presLayoutVars>
      </dgm:prSet>
      <dgm:spPr/>
    </dgm:pt>
    <dgm:pt modelId="{E6E086D8-E5AE-4F1F-B955-7D2F892F9FCD}" type="pres">
      <dgm:prSet presAssocID="{1AD23EE1-E0C6-44B3-A978-949AAF5E05FB}" presName="sibTrans" presStyleCnt="0"/>
      <dgm:spPr/>
    </dgm:pt>
    <dgm:pt modelId="{B6E09696-E995-4ADC-AD41-5374C386B768}" type="pres">
      <dgm:prSet presAssocID="{B93CB1E9-A1AD-4605-B588-3C3114DA6B6C}" presName="node" presStyleLbl="node1" presStyleIdx="7" presStyleCnt="11">
        <dgm:presLayoutVars>
          <dgm:bulletEnabled val="1"/>
        </dgm:presLayoutVars>
      </dgm:prSet>
      <dgm:spPr/>
    </dgm:pt>
    <dgm:pt modelId="{6C30BCFA-F7BA-48C0-8657-7C97E2FFCB89}" type="pres">
      <dgm:prSet presAssocID="{563DFBB1-9B2F-41E0-A3B0-A1E779C237A5}" presName="sibTrans" presStyleCnt="0"/>
      <dgm:spPr/>
    </dgm:pt>
    <dgm:pt modelId="{DD6B4432-3D05-4916-9AA7-E038722EB439}" type="pres">
      <dgm:prSet presAssocID="{8459C6E5-AB06-4A9C-9A1C-54D391724636}" presName="node" presStyleLbl="node1" presStyleIdx="8" presStyleCnt="11">
        <dgm:presLayoutVars>
          <dgm:bulletEnabled val="1"/>
        </dgm:presLayoutVars>
      </dgm:prSet>
      <dgm:spPr/>
    </dgm:pt>
    <dgm:pt modelId="{3D716336-3AA0-4BF7-8B69-A7079677D669}" type="pres">
      <dgm:prSet presAssocID="{5CEFCA32-C29A-4370-9958-21AFF2E7637A}" presName="sibTrans" presStyleCnt="0"/>
      <dgm:spPr/>
    </dgm:pt>
    <dgm:pt modelId="{00AA0C69-FD3B-4138-9A53-E4C9806F2A3D}" type="pres">
      <dgm:prSet presAssocID="{EDFAE619-71C7-4E4F-A022-BE55B70CDD66}" presName="node" presStyleLbl="node1" presStyleIdx="9" presStyleCnt="11">
        <dgm:presLayoutVars>
          <dgm:bulletEnabled val="1"/>
        </dgm:presLayoutVars>
      </dgm:prSet>
      <dgm:spPr/>
    </dgm:pt>
    <dgm:pt modelId="{98DDE3F4-3C51-4817-88A8-30BF9BE60ED0}" type="pres">
      <dgm:prSet presAssocID="{B8B6FBE8-6D41-4ECC-A7DA-D2F915A4F352}" presName="sibTrans" presStyleCnt="0"/>
      <dgm:spPr/>
    </dgm:pt>
    <dgm:pt modelId="{C0F39E56-1273-45D1-9D2F-3D7D78D3AC13}" type="pres">
      <dgm:prSet presAssocID="{319BD8B2-FF2A-4A95-AB7B-AC2170E0364E}" presName="node" presStyleLbl="node1" presStyleIdx="10" presStyleCnt="11">
        <dgm:presLayoutVars>
          <dgm:bulletEnabled val="1"/>
        </dgm:presLayoutVars>
      </dgm:prSet>
      <dgm:spPr/>
    </dgm:pt>
  </dgm:ptLst>
  <dgm:cxnLst>
    <dgm:cxn modelId="{B8A04B05-94A6-4911-8EFF-F9CC4EFD497C}" srcId="{A9B8C664-90F1-4849-AE45-8C6C75AE71E9}" destId="{65ABDBF7-BC9A-4120-A6DA-801E7CD20BED}" srcOrd="1" destOrd="0" parTransId="{0321F7AD-5838-49D7-B69F-7818EC2ED12E}" sibTransId="{288CCDA6-8661-4835-8B73-BFC3EF181E2B}"/>
    <dgm:cxn modelId="{8DD67F05-7DF3-4805-912A-005A597037C8}" srcId="{A9B8C664-90F1-4849-AE45-8C6C75AE71E9}" destId="{EDFAE619-71C7-4E4F-A022-BE55B70CDD66}" srcOrd="9" destOrd="0" parTransId="{B761EEC4-5CDF-47E0-BFE8-664B04079E0D}" sibTransId="{B8B6FBE8-6D41-4ECC-A7DA-D2F915A4F352}"/>
    <dgm:cxn modelId="{D80C3D09-7910-4F07-B72C-39DC17F3EE48}" type="presOf" srcId="{65ABDBF7-BC9A-4120-A6DA-801E7CD20BED}" destId="{276B6F91-7CF9-4E02-929E-D9D887C55A3E}" srcOrd="0" destOrd="0" presId="urn:microsoft.com/office/officeart/2005/8/layout/default"/>
    <dgm:cxn modelId="{8B97EA09-DCA1-4E78-9556-6ED5E64D9349}" type="presOf" srcId="{355A3710-09EC-4CC5-A02F-6760ACCB20D3}" destId="{EC83D760-0975-485B-B8D2-7E5E56C2816B}" srcOrd="0" destOrd="0" presId="urn:microsoft.com/office/officeart/2005/8/layout/default"/>
    <dgm:cxn modelId="{0E8F0A0F-DE06-48BE-B07E-B790FF47EE09}" srcId="{A9B8C664-90F1-4849-AE45-8C6C75AE71E9}" destId="{8459C6E5-AB06-4A9C-9A1C-54D391724636}" srcOrd="8" destOrd="0" parTransId="{5401E77B-1E7B-48BC-A20F-A5147016319E}" sibTransId="{5CEFCA32-C29A-4370-9958-21AFF2E7637A}"/>
    <dgm:cxn modelId="{3A071825-B93D-44E9-AD11-32F3EEB7CA6A}" type="presOf" srcId="{B0E340CB-F116-443A-9BA4-D6E3115024AF}" destId="{17111358-3F3D-4BAA-97E7-EBE8E5205E1B}" srcOrd="0" destOrd="0" presId="urn:microsoft.com/office/officeart/2005/8/layout/default"/>
    <dgm:cxn modelId="{5B66A728-0A79-4426-9205-0E11940580C3}" srcId="{A9B8C664-90F1-4849-AE45-8C6C75AE71E9}" destId="{B0E340CB-F116-443A-9BA4-D6E3115024AF}" srcOrd="6" destOrd="0" parTransId="{A44D42CE-A905-46AB-A3F2-1127CDAE0CB4}" sibTransId="{1AD23EE1-E0C6-44B3-A978-949AAF5E05FB}"/>
    <dgm:cxn modelId="{CBBB7731-70E3-4990-BEB5-3CC04C46FBDE}" srcId="{A9B8C664-90F1-4849-AE45-8C6C75AE71E9}" destId="{355A3710-09EC-4CC5-A02F-6760ACCB20D3}" srcOrd="5" destOrd="0" parTransId="{488D6D85-19F3-469A-9A11-F1CA002CC995}" sibTransId="{E5F9484F-CB13-4A63-BF96-0EB6CEC9C7C8}"/>
    <dgm:cxn modelId="{79BDFD34-701F-4BAC-9D16-5BFF99CAC4AC}" srcId="{A9B8C664-90F1-4849-AE45-8C6C75AE71E9}" destId="{1284EF8F-4653-4D37-85A9-C33C092E5156}" srcOrd="4" destOrd="0" parTransId="{BF853A9E-B0CD-45FE-A827-E17DE9928298}" sibTransId="{98698775-139D-4C01-9E36-E592A3227607}"/>
    <dgm:cxn modelId="{34353E3F-1DF6-4A8E-BEA0-BD6B992A2D9C}" srcId="{A9B8C664-90F1-4849-AE45-8C6C75AE71E9}" destId="{B93CB1E9-A1AD-4605-B588-3C3114DA6B6C}" srcOrd="7" destOrd="0" parTransId="{0CE0F74B-CA40-4AE5-95BA-D4D0CE4AEA3C}" sibTransId="{563DFBB1-9B2F-41E0-A3B0-A1E779C237A5}"/>
    <dgm:cxn modelId="{7F284B3F-734B-4FC3-AB2F-8169F407F13C}" type="presOf" srcId="{319BD8B2-FF2A-4A95-AB7B-AC2170E0364E}" destId="{C0F39E56-1273-45D1-9D2F-3D7D78D3AC13}" srcOrd="0" destOrd="0" presId="urn:microsoft.com/office/officeart/2005/8/layout/default"/>
    <dgm:cxn modelId="{13AC9964-0B08-44CC-9F20-C4867E2E03BB}" srcId="{A9B8C664-90F1-4849-AE45-8C6C75AE71E9}" destId="{319BD8B2-FF2A-4A95-AB7B-AC2170E0364E}" srcOrd="10" destOrd="0" parTransId="{AE3CC390-82BE-4E9A-9B0A-3B0E823C1104}" sibTransId="{659B4479-88BB-4B07-87F1-FEF2E001BBCC}"/>
    <dgm:cxn modelId="{A3C28573-9832-4B31-B354-18F2F3DC288A}" type="presOf" srcId="{B93CB1E9-A1AD-4605-B588-3C3114DA6B6C}" destId="{B6E09696-E995-4ADC-AD41-5374C386B768}" srcOrd="0" destOrd="0" presId="urn:microsoft.com/office/officeart/2005/8/layout/default"/>
    <dgm:cxn modelId="{97D5F987-0031-4E38-8147-9890EAC53C7E}" type="presOf" srcId="{6BFC08D6-5420-429A-9FCB-05EF1BF0D4C0}" destId="{A8C4425C-A81D-46D6-B20D-0F5D1D26C4FA}" srcOrd="0" destOrd="0" presId="urn:microsoft.com/office/officeart/2005/8/layout/default"/>
    <dgm:cxn modelId="{EA56C6AD-6D88-421D-A09D-A1EB82415716}" type="presOf" srcId="{EDFAE619-71C7-4E4F-A022-BE55B70CDD66}" destId="{00AA0C69-FD3B-4138-9A53-E4C9806F2A3D}" srcOrd="0" destOrd="0" presId="urn:microsoft.com/office/officeart/2005/8/layout/default"/>
    <dgm:cxn modelId="{417216B4-0535-4EC4-ADA5-A5A5FC875225}" type="presOf" srcId="{8459C6E5-AB06-4A9C-9A1C-54D391724636}" destId="{DD6B4432-3D05-4916-9AA7-E038722EB439}" srcOrd="0" destOrd="0" presId="urn:microsoft.com/office/officeart/2005/8/layout/default"/>
    <dgm:cxn modelId="{8F7F63B7-16C4-4A18-B93C-5A6A8BDE0284}" srcId="{A9B8C664-90F1-4849-AE45-8C6C75AE71E9}" destId="{6BFC08D6-5420-429A-9FCB-05EF1BF0D4C0}" srcOrd="0" destOrd="0" parTransId="{1C900490-D3FD-4B0D-B3EC-9DBBE32A1AB7}" sibTransId="{8EF3C6E2-B4F9-41F9-B9B2-6B9692ED32FB}"/>
    <dgm:cxn modelId="{9A8545B8-C62B-4FE3-AD13-DCFAAFF17C59}" type="presOf" srcId="{4ECCABCD-F4CC-4885-911A-CB97D7B6E963}" destId="{D82D35C5-3803-4B5C-8D32-E92CD4F79AA0}" srcOrd="0" destOrd="0" presId="urn:microsoft.com/office/officeart/2005/8/layout/default"/>
    <dgm:cxn modelId="{030F89BA-FC72-46D5-830A-6178E8C4D76A}" srcId="{A9B8C664-90F1-4849-AE45-8C6C75AE71E9}" destId="{3FA2BB47-7502-4D1B-B039-F7DBF1EB47FF}" srcOrd="2" destOrd="0" parTransId="{FF60C0E9-5134-4BB3-9841-56898E8841BF}" sibTransId="{2D71497C-AFB0-499E-88D1-2EDE4B52E7A5}"/>
    <dgm:cxn modelId="{835028C7-E60B-47CE-B0CA-C241630207E4}" type="presOf" srcId="{A9B8C664-90F1-4849-AE45-8C6C75AE71E9}" destId="{689D815F-6549-472D-98CE-43B434A30DC0}" srcOrd="0" destOrd="0" presId="urn:microsoft.com/office/officeart/2005/8/layout/default"/>
    <dgm:cxn modelId="{9533EDCB-FC05-49B6-8795-95C3E5DD9A84}" srcId="{A9B8C664-90F1-4849-AE45-8C6C75AE71E9}" destId="{4ECCABCD-F4CC-4885-911A-CB97D7B6E963}" srcOrd="3" destOrd="0" parTransId="{B8690526-212E-4731-A985-EC57F9E1A06B}" sibTransId="{59D35DF7-4C2C-4A81-B1CE-DF4F3004097A}"/>
    <dgm:cxn modelId="{D13B8CD4-D852-446D-8D21-2D985DBA9DFF}" type="presOf" srcId="{3FA2BB47-7502-4D1B-B039-F7DBF1EB47FF}" destId="{DEDBEF5D-297E-4CE4-8D93-6B9FD688174F}" srcOrd="0" destOrd="0" presId="urn:microsoft.com/office/officeart/2005/8/layout/default"/>
    <dgm:cxn modelId="{0640DBE3-DCEE-4788-8038-BD109506065C}" type="presOf" srcId="{1284EF8F-4653-4D37-85A9-C33C092E5156}" destId="{851960A9-425F-46C4-91AC-73267B23E2C2}" srcOrd="0" destOrd="0" presId="urn:microsoft.com/office/officeart/2005/8/layout/default"/>
    <dgm:cxn modelId="{874F92E4-7CD9-4006-B9D9-CFAFC53AEDAA}" type="presParOf" srcId="{689D815F-6549-472D-98CE-43B434A30DC0}" destId="{A8C4425C-A81D-46D6-B20D-0F5D1D26C4FA}" srcOrd="0" destOrd="0" presId="urn:microsoft.com/office/officeart/2005/8/layout/default"/>
    <dgm:cxn modelId="{AAABB4DE-123B-48C0-B781-7DDE4B3BA8AB}" type="presParOf" srcId="{689D815F-6549-472D-98CE-43B434A30DC0}" destId="{25A81824-2FDB-4F3B-BAE7-6084925A08E7}" srcOrd="1" destOrd="0" presId="urn:microsoft.com/office/officeart/2005/8/layout/default"/>
    <dgm:cxn modelId="{C51964CA-1AB7-493E-8801-B019FB942636}" type="presParOf" srcId="{689D815F-6549-472D-98CE-43B434A30DC0}" destId="{276B6F91-7CF9-4E02-929E-D9D887C55A3E}" srcOrd="2" destOrd="0" presId="urn:microsoft.com/office/officeart/2005/8/layout/default"/>
    <dgm:cxn modelId="{7D0C331D-AE2D-4270-B875-E0D2583613C6}" type="presParOf" srcId="{689D815F-6549-472D-98CE-43B434A30DC0}" destId="{8326350A-FBE1-4AD7-87B1-BF471439238B}" srcOrd="3" destOrd="0" presId="urn:microsoft.com/office/officeart/2005/8/layout/default"/>
    <dgm:cxn modelId="{A7BD0BA8-4C13-4EAD-9D3E-ED474A1C1784}" type="presParOf" srcId="{689D815F-6549-472D-98CE-43B434A30DC0}" destId="{DEDBEF5D-297E-4CE4-8D93-6B9FD688174F}" srcOrd="4" destOrd="0" presId="urn:microsoft.com/office/officeart/2005/8/layout/default"/>
    <dgm:cxn modelId="{3EDA26D3-6C5C-42DF-9ADC-A37387F880AF}" type="presParOf" srcId="{689D815F-6549-472D-98CE-43B434A30DC0}" destId="{6E1CA702-BB45-44E5-A1A8-7C2120088BDC}" srcOrd="5" destOrd="0" presId="urn:microsoft.com/office/officeart/2005/8/layout/default"/>
    <dgm:cxn modelId="{46C12567-0C0C-4C35-B4EC-646D2FF6C209}" type="presParOf" srcId="{689D815F-6549-472D-98CE-43B434A30DC0}" destId="{D82D35C5-3803-4B5C-8D32-E92CD4F79AA0}" srcOrd="6" destOrd="0" presId="urn:microsoft.com/office/officeart/2005/8/layout/default"/>
    <dgm:cxn modelId="{A43C8372-1565-49ED-B653-A81DBD5AD015}" type="presParOf" srcId="{689D815F-6549-472D-98CE-43B434A30DC0}" destId="{57254C42-90DE-415F-A5B2-654DC816A498}" srcOrd="7" destOrd="0" presId="urn:microsoft.com/office/officeart/2005/8/layout/default"/>
    <dgm:cxn modelId="{BA6EDD8B-87E8-4DEF-88E0-8D3045D8870A}" type="presParOf" srcId="{689D815F-6549-472D-98CE-43B434A30DC0}" destId="{851960A9-425F-46C4-91AC-73267B23E2C2}" srcOrd="8" destOrd="0" presId="urn:microsoft.com/office/officeart/2005/8/layout/default"/>
    <dgm:cxn modelId="{9000AC33-EC15-4C10-86B7-1C8E53BDA78E}" type="presParOf" srcId="{689D815F-6549-472D-98CE-43B434A30DC0}" destId="{3FE0B1E1-2F66-4821-BCBF-D079246ACB29}" srcOrd="9" destOrd="0" presId="urn:microsoft.com/office/officeart/2005/8/layout/default"/>
    <dgm:cxn modelId="{A3A50E86-4B59-4054-BB55-5E50A882484B}" type="presParOf" srcId="{689D815F-6549-472D-98CE-43B434A30DC0}" destId="{EC83D760-0975-485B-B8D2-7E5E56C2816B}" srcOrd="10" destOrd="0" presId="urn:microsoft.com/office/officeart/2005/8/layout/default"/>
    <dgm:cxn modelId="{3579E06F-99AF-404B-BCC5-0C667F12A1F6}" type="presParOf" srcId="{689D815F-6549-472D-98CE-43B434A30DC0}" destId="{1A424808-3AD2-4149-826C-C21D4CC74869}" srcOrd="11" destOrd="0" presId="urn:microsoft.com/office/officeart/2005/8/layout/default"/>
    <dgm:cxn modelId="{206F6EF8-0E5F-49BF-8259-87F788053C30}" type="presParOf" srcId="{689D815F-6549-472D-98CE-43B434A30DC0}" destId="{17111358-3F3D-4BAA-97E7-EBE8E5205E1B}" srcOrd="12" destOrd="0" presId="urn:microsoft.com/office/officeart/2005/8/layout/default"/>
    <dgm:cxn modelId="{921C742B-A209-4C71-960C-F324DDA349AF}" type="presParOf" srcId="{689D815F-6549-472D-98CE-43B434A30DC0}" destId="{E6E086D8-E5AE-4F1F-B955-7D2F892F9FCD}" srcOrd="13" destOrd="0" presId="urn:microsoft.com/office/officeart/2005/8/layout/default"/>
    <dgm:cxn modelId="{DD277AE1-C08B-465F-A32D-5F8349D8E69E}" type="presParOf" srcId="{689D815F-6549-472D-98CE-43B434A30DC0}" destId="{B6E09696-E995-4ADC-AD41-5374C386B768}" srcOrd="14" destOrd="0" presId="urn:microsoft.com/office/officeart/2005/8/layout/default"/>
    <dgm:cxn modelId="{6E799564-42EA-46D8-B8C7-CAA854B3CC18}" type="presParOf" srcId="{689D815F-6549-472D-98CE-43B434A30DC0}" destId="{6C30BCFA-F7BA-48C0-8657-7C97E2FFCB89}" srcOrd="15" destOrd="0" presId="urn:microsoft.com/office/officeart/2005/8/layout/default"/>
    <dgm:cxn modelId="{365993AA-E0FF-4CD0-8120-B97FFB6732BE}" type="presParOf" srcId="{689D815F-6549-472D-98CE-43B434A30DC0}" destId="{DD6B4432-3D05-4916-9AA7-E038722EB439}" srcOrd="16" destOrd="0" presId="urn:microsoft.com/office/officeart/2005/8/layout/default"/>
    <dgm:cxn modelId="{A63E7FDF-E974-4463-85BF-51A6C6329094}" type="presParOf" srcId="{689D815F-6549-472D-98CE-43B434A30DC0}" destId="{3D716336-3AA0-4BF7-8B69-A7079677D669}" srcOrd="17" destOrd="0" presId="urn:microsoft.com/office/officeart/2005/8/layout/default"/>
    <dgm:cxn modelId="{DCF49698-43EE-421E-AF93-1E2400472D79}" type="presParOf" srcId="{689D815F-6549-472D-98CE-43B434A30DC0}" destId="{00AA0C69-FD3B-4138-9A53-E4C9806F2A3D}" srcOrd="18" destOrd="0" presId="urn:microsoft.com/office/officeart/2005/8/layout/default"/>
    <dgm:cxn modelId="{71B38713-91F2-4AB2-A233-A721F49C0CC8}" type="presParOf" srcId="{689D815F-6549-472D-98CE-43B434A30DC0}" destId="{98DDE3F4-3C51-4817-88A8-30BF9BE60ED0}" srcOrd="19" destOrd="0" presId="urn:microsoft.com/office/officeart/2005/8/layout/default"/>
    <dgm:cxn modelId="{5C784AF5-F97B-4BC7-9CA7-3D46532350B1}" type="presParOf" srcId="{689D815F-6549-472D-98CE-43B434A30DC0}" destId="{C0F39E56-1273-45D1-9D2F-3D7D78D3AC13}"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FAA1B-2F4D-48B8-9C12-A94365DD705B}">
      <dsp:nvSpPr>
        <dsp:cNvPr id="0" name=""/>
        <dsp:cNvSpPr/>
      </dsp:nvSpPr>
      <dsp:spPr>
        <a:xfrm>
          <a:off x="12590" y="69"/>
          <a:ext cx="4691836" cy="2979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C6B633-946D-4593-BC63-FFAEF9CD448E}">
      <dsp:nvSpPr>
        <dsp:cNvPr id="0" name=""/>
        <dsp:cNvSpPr/>
      </dsp:nvSpPr>
      <dsp:spPr>
        <a:xfrm>
          <a:off x="533906" y="495319"/>
          <a:ext cx="4691836" cy="29793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de-DE" sz="3700" kern="1200" dirty="0"/>
            <a:t>Herzlich Willkommen zum Elternabend</a:t>
          </a:r>
        </a:p>
        <a:p>
          <a:pPr marL="0" lvl="0" indent="0" algn="ctr" defTabSz="1644650">
            <a:lnSpc>
              <a:spcPct val="90000"/>
            </a:lnSpc>
            <a:spcBef>
              <a:spcPct val="0"/>
            </a:spcBef>
            <a:spcAft>
              <a:spcPct val="35000"/>
            </a:spcAft>
            <a:buNone/>
          </a:pPr>
          <a:r>
            <a:rPr lang="de-DE" sz="2000" kern="1200" dirty="0"/>
            <a:t>Birgit Deininger &amp; Stefanie Freund</a:t>
          </a:r>
        </a:p>
      </dsp:txBody>
      <dsp:txXfrm>
        <a:off x="621167" y="582580"/>
        <a:ext cx="4517314" cy="2804794"/>
      </dsp:txXfrm>
    </dsp:sp>
    <dsp:sp modelId="{27530F8B-F0C2-40DF-801B-BD44C5F52109}">
      <dsp:nvSpPr>
        <dsp:cNvPr id="0" name=""/>
        <dsp:cNvSpPr/>
      </dsp:nvSpPr>
      <dsp:spPr>
        <a:xfrm>
          <a:off x="5747057" y="69"/>
          <a:ext cx="4691836" cy="2979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4F9E0A-EE45-4E05-8361-EC7276A282DE}">
      <dsp:nvSpPr>
        <dsp:cNvPr id="0" name=""/>
        <dsp:cNvSpPr/>
      </dsp:nvSpPr>
      <dsp:spPr>
        <a:xfrm>
          <a:off x="6268372" y="495319"/>
          <a:ext cx="4691836" cy="29793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de-DE" sz="4400" kern="1200"/>
            <a:t>Sicher im Netz – Kinder auf ihrem Weg durchs Internet begleiten</a:t>
          </a:r>
          <a:endParaRPr lang="en-US" sz="4400" kern="1200"/>
        </a:p>
      </dsp:txBody>
      <dsp:txXfrm>
        <a:off x="6355633" y="582580"/>
        <a:ext cx="4517314" cy="2804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4425C-A81D-46D6-B20D-0F5D1D26C4FA}">
      <dsp:nvSpPr>
        <dsp:cNvPr id="0" name=""/>
        <dsp:cNvSpPr/>
      </dsp:nvSpPr>
      <dsp:spPr>
        <a:xfrm>
          <a:off x="511282" y="3533"/>
          <a:ext cx="1725578" cy="10353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kern="1200"/>
            <a:t>In einem Mediennutzungsvertrag klare Regeln für die Woche festlegen. Dieser gilt für alle.</a:t>
          </a:r>
          <a:endParaRPr lang="en-US" sz="900" kern="1200"/>
        </a:p>
      </dsp:txBody>
      <dsp:txXfrm>
        <a:off x="511282" y="3533"/>
        <a:ext cx="1725578" cy="1035347"/>
      </dsp:txXfrm>
    </dsp:sp>
    <dsp:sp modelId="{276B6F91-7CF9-4E02-929E-D9D887C55A3E}">
      <dsp:nvSpPr>
        <dsp:cNvPr id="0" name=""/>
        <dsp:cNvSpPr/>
      </dsp:nvSpPr>
      <dsp:spPr>
        <a:xfrm>
          <a:off x="2409418" y="3533"/>
          <a:ext cx="1725578" cy="10353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kern="1200"/>
            <a:t>www.mediennutzungsverrtrag.de</a:t>
          </a:r>
          <a:endParaRPr lang="en-US" sz="900" kern="1200"/>
        </a:p>
      </dsp:txBody>
      <dsp:txXfrm>
        <a:off x="2409418" y="3533"/>
        <a:ext cx="1725578" cy="1035347"/>
      </dsp:txXfrm>
    </dsp:sp>
    <dsp:sp modelId="{DEDBEF5D-297E-4CE4-8D93-6B9FD688174F}">
      <dsp:nvSpPr>
        <dsp:cNvPr id="0" name=""/>
        <dsp:cNvSpPr/>
      </dsp:nvSpPr>
      <dsp:spPr>
        <a:xfrm>
          <a:off x="4307555" y="3533"/>
          <a:ext cx="1725578" cy="10353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kern="1200"/>
            <a:t>Smartphone- Garage einrichten: dort liegen lassen zum Laden. Sie werden auch nur dort benutzt zu bestimmten Zeiten. (keine Smartphones beim Esstisch und va NACHTS)</a:t>
          </a:r>
          <a:endParaRPr lang="en-US" sz="900" kern="1200"/>
        </a:p>
      </dsp:txBody>
      <dsp:txXfrm>
        <a:off x="4307555" y="3533"/>
        <a:ext cx="1725578" cy="1035347"/>
      </dsp:txXfrm>
    </dsp:sp>
    <dsp:sp modelId="{D82D35C5-3803-4B5C-8D32-E92CD4F79AA0}">
      <dsp:nvSpPr>
        <dsp:cNvPr id="0" name=""/>
        <dsp:cNvSpPr/>
      </dsp:nvSpPr>
      <dsp:spPr>
        <a:xfrm>
          <a:off x="511282" y="1211438"/>
          <a:ext cx="1725578" cy="10353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kern="1200"/>
            <a:t>Keine Smartphones, Tablets, Fernseher beim Spielen, Hausaufgaben machen oder gemeinsamen Essenszeiten</a:t>
          </a:r>
          <a:endParaRPr lang="en-US" sz="900" kern="1200"/>
        </a:p>
      </dsp:txBody>
      <dsp:txXfrm>
        <a:off x="511282" y="1211438"/>
        <a:ext cx="1725578" cy="1035347"/>
      </dsp:txXfrm>
    </dsp:sp>
    <dsp:sp modelId="{851960A9-425F-46C4-91AC-73267B23E2C2}">
      <dsp:nvSpPr>
        <dsp:cNvPr id="0" name=""/>
        <dsp:cNvSpPr/>
      </dsp:nvSpPr>
      <dsp:spPr>
        <a:xfrm>
          <a:off x="2409418" y="1211438"/>
          <a:ext cx="1725578" cy="10353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kern="1200"/>
            <a:t>Unterschied machen zwischen Schule, Freunde, Videospiele, streamen.</a:t>
          </a:r>
          <a:endParaRPr lang="en-US" sz="900" kern="1200"/>
        </a:p>
      </dsp:txBody>
      <dsp:txXfrm>
        <a:off x="2409418" y="1211438"/>
        <a:ext cx="1725578" cy="1035347"/>
      </dsp:txXfrm>
    </dsp:sp>
    <dsp:sp modelId="{EC83D760-0975-485B-B8D2-7E5E56C2816B}">
      <dsp:nvSpPr>
        <dsp:cNvPr id="0" name=""/>
        <dsp:cNvSpPr/>
      </dsp:nvSpPr>
      <dsp:spPr>
        <a:xfrm>
          <a:off x="4307555" y="1211438"/>
          <a:ext cx="1725578" cy="10353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kern="1200"/>
            <a:t>Inhalte besprechen. Eltern interessieren sich für das, was Kind nutzt. </a:t>
          </a:r>
          <a:endParaRPr lang="en-US" sz="900" kern="1200"/>
        </a:p>
      </dsp:txBody>
      <dsp:txXfrm>
        <a:off x="4307555" y="1211438"/>
        <a:ext cx="1725578" cy="1035347"/>
      </dsp:txXfrm>
    </dsp:sp>
    <dsp:sp modelId="{17111358-3F3D-4BAA-97E7-EBE8E5205E1B}">
      <dsp:nvSpPr>
        <dsp:cNvPr id="0" name=""/>
        <dsp:cNvSpPr/>
      </dsp:nvSpPr>
      <dsp:spPr>
        <a:xfrm>
          <a:off x="511282" y="2419343"/>
          <a:ext cx="1725578" cy="10353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kern="1200"/>
            <a:t>Gemeinsam Filme anschauen. Spiele auch mal gemeinsam spielen.  </a:t>
          </a:r>
          <a:endParaRPr lang="en-US" sz="900" kern="1200"/>
        </a:p>
      </dsp:txBody>
      <dsp:txXfrm>
        <a:off x="511282" y="2419343"/>
        <a:ext cx="1725578" cy="1035347"/>
      </dsp:txXfrm>
    </dsp:sp>
    <dsp:sp modelId="{B6E09696-E995-4ADC-AD41-5374C386B768}">
      <dsp:nvSpPr>
        <dsp:cNvPr id="0" name=""/>
        <dsp:cNvSpPr/>
      </dsp:nvSpPr>
      <dsp:spPr>
        <a:xfrm>
          <a:off x="2409418" y="2419343"/>
          <a:ext cx="1725578" cy="10353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kern="1200"/>
            <a:t>Kindersicherung –Zeitkontrollen in Tablets, Smartphones sonstiges festlegen (klicksafe.de)</a:t>
          </a:r>
          <a:endParaRPr lang="en-US" sz="900" kern="1200"/>
        </a:p>
      </dsp:txBody>
      <dsp:txXfrm>
        <a:off x="2409418" y="2419343"/>
        <a:ext cx="1725578" cy="1035347"/>
      </dsp:txXfrm>
    </dsp:sp>
    <dsp:sp modelId="{DD6B4432-3D05-4916-9AA7-E038722EB439}">
      <dsp:nvSpPr>
        <dsp:cNvPr id="0" name=""/>
        <dsp:cNvSpPr/>
      </dsp:nvSpPr>
      <dsp:spPr>
        <a:xfrm>
          <a:off x="4307555" y="2419343"/>
          <a:ext cx="1725578" cy="10353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kern="1200"/>
            <a:t>Einfaches Handy ohne Internetzugang reicht für Erreichbarkeit</a:t>
          </a:r>
          <a:endParaRPr lang="en-US" sz="900" kern="1200"/>
        </a:p>
      </dsp:txBody>
      <dsp:txXfrm>
        <a:off x="4307555" y="2419343"/>
        <a:ext cx="1725578" cy="1035347"/>
      </dsp:txXfrm>
    </dsp:sp>
    <dsp:sp modelId="{00AA0C69-FD3B-4138-9A53-E4C9806F2A3D}">
      <dsp:nvSpPr>
        <dsp:cNvPr id="0" name=""/>
        <dsp:cNvSpPr/>
      </dsp:nvSpPr>
      <dsp:spPr>
        <a:xfrm>
          <a:off x="1460350" y="3627248"/>
          <a:ext cx="1725578" cy="10353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kern="1200"/>
            <a:t>Nur die Eltern kennen das Passwort für den Appstore</a:t>
          </a:r>
          <a:endParaRPr lang="en-US" sz="900" kern="1200"/>
        </a:p>
      </dsp:txBody>
      <dsp:txXfrm>
        <a:off x="1460350" y="3627248"/>
        <a:ext cx="1725578" cy="1035347"/>
      </dsp:txXfrm>
    </dsp:sp>
    <dsp:sp modelId="{C0F39E56-1273-45D1-9D2F-3D7D78D3AC13}">
      <dsp:nvSpPr>
        <dsp:cNvPr id="0" name=""/>
        <dsp:cNvSpPr/>
      </dsp:nvSpPr>
      <dsp:spPr>
        <a:xfrm>
          <a:off x="3358486" y="3627248"/>
          <a:ext cx="1725578" cy="10353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kern="1200"/>
            <a:t>Selbst nicht dauernd am Handy kleben </a:t>
          </a:r>
          <a:endParaRPr lang="en-US" sz="900" kern="1200"/>
        </a:p>
      </dsp:txBody>
      <dsp:txXfrm>
        <a:off x="3358486" y="3627248"/>
        <a:ext cx="1725578" cy="10353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DE105-A5E0-49FE-A87B-CDA6668D3133}" type="datetimeFigureOut">
              <a:rPr lang="de-DE" smtClean="0"/>
              <a:t>25.02.2026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B3045E-7AE6-4773-9C4B-F1242BBFB8E4}" type="slidenum">
              <a:rPr lang="de-DE" smtClean="0"/>
              <a:t>‹Nr.›</a:t>
            </a:fld>
            <a:endParaRPr lang="de-DE"/>
          </a:p>
        </p:txBody>
      </p:sp>
    </p:spTree>
    <p:extLst>
      <p:ext uri="{BB962C8B-B14F-4D97-AF65-F5344CB8AC3E}">
        <p14:creationId xmlns:p14="http://schemas.microsoft.com/office/powerpoint/2010/main" val="102899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6B3045E-7AE6-4773-9C4B-F1242BBFB8E4}" type="slidenum">
              <a:rPr lang="de-DE" smtClean="0"/>
              <a:t>1</a:t>
            </a:fld>
            <a:endParaRPr lang="de-DE"/>
          </a:p>
        </p:txBody>
      </p:sp>
    </p:spTree>
    <p:extLst>
      <p:ext uri="{BB962C8B-B14F-4D97-AF65-F5344CB8AC3E}">
        <p14:creationId xmlns:p14="http://schemas.microsoft.com/office/powerpoint/2010/main" val="3187984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Tiktok</a:t>
            </a:r>
            <a:r>
              <a:rPr lang="de-DE"/>
              <a:t> und Insta </a:t>
            </a:r>
            <a:r>
              <a:rPr lang="de-DE" err="1"/>
              <a:t>etc</a:t>
            </a:r>
            <a:r>
              <a:rPr lang="de-DE"/>
              <a:t> sind keine Gutmenschen, die dich unterhalten wollen: sammeln von Daten wie werden die ausgewertet wofür werden sie verwendet? Was soll erreicht werden? Wie verdienen diese Unternehmen ihr </a:t>
            </a:r>
            <a:r>
              <a:rPr lang="de-DE" err="1"/>
              <a:t>geld</a:t>
            </a:r>
            <a:r>
              <a:rPr lang="de-DE"/>
              <a:t>?</a:t>
            </a:r>
          </a:p>
          <a:p>
            <a:endParaRPr lang="de-DE"/>
          </a:p>
          <a:p>
            <a:endParaRPr lang="de-DE"/>
          </a:p>
        </p:txBody>
      </p:sp>
      <p:sp>
        <p:nvSpPr>
          <p:cNvPr id="4" name="Foliennummernplatzhalter 3"/>
          <p:cNvSpPr>
            <a:spLocks noGrp="1"/>
          </p:cNvSpPr>
          <p:nvPr>
            <p:ph type="sldNum" sz="quarter" idx="5"/>
          </p:nvPr>
        </p:nvSpPr>
        <p:spPr/>
        <p:txBody>
          <a:bodyPr/>
          <a:lstStyle/>
          <a:p>
            <a:fld id="{36B3045E-7AE6-4773-9C4B-F1242BBFB8E4}" type="slidenum">
              <a:rPr lang="de-DE" smtClean="0"/>
              <a:t>10</a:t>
            </a:fld>
            <a:endParaRPr lang="de-DE"/>
          </a:p>
        </p:txBody>
      </p:sp>
    </p:spTree>
    <p:extLst>
      <p:ext uri="{BB962C8B-B14F-4D97-AF65-F5344CB8AC3E}">
        <p14:creationId xmlns:p14="http://schemas.microsoft.com/office/powerpoint/2010/main" val="851078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Möchten mit den Kindern eine Umfrage machen. Eltern können jetzt auch mal kurz anonym ausprobieren.</a:t>
            </a:r>
          </a:p>
        </p:txBody>
      </p:sp>
      <p:sp>
        <p:nvSpPr>
          <p:cNvPr id="4" name="Foliennummernplatzhalter 3"/>
          <p:cNvSpPr>
            <a:spLocks noGrp="1"/>
          </p:cNvSpPr>
          <p:nvPr>
            <p:ph type="sldNum" sz="quarter" idx="5"/>
          </p:nvPr>
        </p:nvSpPr>
        <p:spPr/>
        <p:txBody>
          <a:bodyPr/>
          <a:lstStyle/>
          <a:p>
            <a:fld id="{36B3045E-7AE6-4773-9C4B-F1242BBFB8E4}" type="slidenum">
              <a:rPr lang="de-DE" smtClean="0"/>
              <a:t>11</a:t>
            </a:fld>
            <a:endParaRPr lang="de-DE"/>
          </a:p>
        </p:txBody>
      </p:sp>
    </p:spTree>
    <p:extLst>
      <p:ext uri="{BB962C8B-B14F-4D97-AF65-F5344CB8AC3E}">
        <p14:creationId xmlns:p14="http://schemas.microsoft.com/office/powerpoint/2010/main" val="4170823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sym typeface="Wingdings" panose="05000000000000000000" pitchFamily="2" charset="2"/>
              </a:rPr>
              <a:t> </a:t>
            </a:r>
            <a:r>
              <a:rPr lang="de-DE" dirty="0" err="1">
                <a:sym typeface="Wingdings" panose="05000000000000000000" pitchFamily="2" charset="2"/>
              </a:rPr>
              <a:t>Denkanstoss</a:t>
            </a:r>
            <a:r>
              <a:rPr lang="de-DE" dirty="0">
                <a:sym typeface="Wingdings" panose="05000000000000000000" pitchFamily="2" charset="2"/>
              </a:rPr>
              <a:t>, ; Ab </a:t>
            </a:r>
            <a:r>
              <a:rPr lang="de-DE">
                <a:sym typeface="Wingdings" panose="05000000000000000000" pitchFamily="2" charset="2"/>
              </a:rPr>
              <a:t>wann zumuten?</a:t>
            </a:r>
            <a:endParaRPr lang="de-DE" dirty="0"/>
          </a:p>
        </p:txBody>
      </p:sp>
      <p:sp>
        <p:nvSpPr>
          <p:cNvPr id="4" name="Foliennummernplatzhalter 3"/>
          <p:cNvSpPr>
            <a:spLocks noGrp="1"/>
          </p:cNvSpPr>
          <p:nvPr>
            <p:ph type="sldNum" sz="quarter" idx="5"/>
          </p:nvPr>
        </p:nvSpPr>
        <p:spPr/>
        <p:txBody>
          <a:bodyPr/>
          <a:lstStyle/>
          <a:p>
            <a:fld id="{36B3045E-7AE6-4773-9C4B-F1242BBFB8E4}" type="slidenum">
              <a:rPr lang="de-DE" smtClean="0"/>
              <a:t>12</a:t>
            </a:fld>
            <a:endParaRPr lang="de-DE"/>
          </a:p>
        </p:txBody>
      </p:sp>
    </p:spTree>
    <p:extLst>
      <p:ext uri="{BB962C8B-B14F-4D97-AF65-F5344CB8AC3E}">
        <p14:creationId xmlns:p14="http://schemas.microsoft.com/office/powerpoint/2010/main" val="422587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B3045E-7AE6-4773-9C4B-F1242BBFB8E4}" type="slidenum">
              <a:rPr lang="de-DE" smtClean="0"/>
              <a:t>13</a:t>
            </a:fld>
            <a:endParaRPr lang="de-DE"/>
          </a:p>
        </p:txBody>
      </p:sp>
    </p:spTree>
    <p:extLst>
      <p:ext uri="{BB962C8B-B14F-4D97-AF65-F5344CB8AC3E}">
        <p14:creationId xmlns:p14="http://schemas.microsoft.com/office/powerpoint/2010/main" val="2632245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Steffi, Medienkurse auch für Lehrer interessant, kostenlos und mit wenig Zeitanspruch</a:t>
            </a:r>
          </a:p>
        </p:txBody>
      </p:sp>
      <p:sp>
        <p:nvSpPr>
          <p:cNvPr id="4" name="Foliennummernplatzhalter 3"/>
          <p:cNvSpPr>
            <a:spLocks noGrp="1"/>
          </p:cNvSpPr>
          <p:nvPr>
            <p:ph type="sldNum" sz="quarter" idx="5"/>
          </p:nvPr>
        </p:nvSpPr>
        <p:spPr/>
        <p:txBody>
          <a:bodyPr/>
          <a:lstStyle/>
          <a:p>
            <a:fld id="{36B3045E-7AE6-4773-9C4B-F1242BBFB8E4}" type="slidenum">
              <a:rPr lang="de-DE" smtClean="0"/>
              <a:t>15</a:t>
            </a:fld>
            <a:endParaRPr lang="de-DE"/>
          </a:p>
        </p:txBody>
      </p:sp>
    </p:spTree>
    <p:extLst>
      <p:ext uri="{BB962C8B-B14F-4D97-AF65-F5344CB8AC3E}">
        <p14:creationId xmlns:p14="http://schemas.microsoft.com/office/powerpoint/2010/main" val="63160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F4A1C-3258-A3C8-2D03-D62DAD443AB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D2175A-E9C8-BF26-DCBD-7281E8F8299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2A3DA43-8644-B995-9085-8D665BDD83FF}"/>
              </a:ext>
            </a:extLst>
          </p:cNvPr>
          <p:cNvSpPr>
            <a:spLocks noGrp="1"/>
          </p:cNvSpPr>
          <p:nvPr>
            <p:ph type="body" idx="1"/>
          </p:nvPr>
        </p:nvSpPr>
        <p:spPr/>
        <p:txBody>
          <a:bodyPr/>
          <a:lstStyle/>
          <a:p>
            <a:r>
              <a:rPr lang="de-DE"/>
              <a:t>Steffi, Medienkurse auch für Lehrer interessant, kostenlos und mit wenig Zeitanspruch</a:t>
            </a:r>
          </a:p>
        </p:txBody>
      </p:sp>
      <p:sp>
        <p:nvSpPr>
          <p:cNvPr id="4" name="Foliennummernplatzhalter 3">
            <a:extLst>
              <a:ext uri="{FF2B5EF4-FFF2-40B4-BE49-F238E27FC236}">
                <a16:creationId xmlns:a16="http://schemas.microsoft.com/office/drawing/2014/main" id="{D19324AD-6725-4E40-A1D2-06F57B2C6E8C}"/>
              </a:ext>
            </a:extLst>
          </p:cNvPr>
          <p:cNvSpPr>
            <a:spLocks noGrp="1"/>
          </p:cNvSpPr>
          <p:nvPr>
            <p:ph type="sldNum" sz="quarter" idx="5"/>
          </p:nvPr>
        </p:nvSpPr>
        <p:spPr/>
        <p:txBody>
          <a:bodyPr/>
          <a:lstStyle/>
          <a:p>
            <a:fld id="{36B3045E-7AE6-4773-9C4B-F1242BBFB8E4}" type="slidenum">
              <a:rPr lang="de-DE" smtClean="0"/>
              <a:t>16</a:t>
            </a:fld>
            <a:endParaRPr lang="de-DE"/>
          </a:p>
        </p:txBody>
      </p:sp>
    </p:spTree>
    <p:extLst>
      <p:ext uri="{BB962C8B-B14F-4D97-AF65-F5344CB8AC3E}">
        <p14:creationId xmlns:p14="http://schemas.microsoft.com/office/powerpoint/2010/main" val="1547075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Steffi</a:t>
            </a:r>
          </a:p>
        </p:txBody>
      </p:sp>
      <p:sp>
        <p:nvSpPr>
          <p:cNvPr id="4" name="Foliennummernplatzhalter 3"/>
          <p:cNvSpPr>
            <a:spLocks noGrp="1"/>
          </p:cNvSpPr>
          <p:nvPr>
            <p:ph type="sldNum" sz="quarter" idx="5"/>
          </p:nvPr>
        </p:nvSpPr>
        <p:spPr/>
        <p:txBody>
          <a:bodyPr/>
          <a:lstStyle/>
          <a:p>
            <a:fld id="{36B3045E-7AE6-4773-9C4B-F1242BBFB8E4}" type="slidenum">
              <a:rPr lang="de-DE" smtClean="0"/>
              <a:t>17</a:t>
            </a:fld>
            <a:endParaRPr lang="de-DE"/>
          </a:p>
        </p:txBody>
      </p:sp>
    </p:spTree>
    <p:extLst>
      <p:ext uri="{BB962C8B-B14F-4D97-AF65-F5344CB8AC3E}">
        <p14:creationId xmlns:p14="http://schemas.microsoft.com/office/powerpoint/2010/main" val="482410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Steffi</a:t>
            </a:r>
          </a:p>
          <a:p>
            <a:r>
              <a:rPr lang="de-DE" dirty="0"/>
              <a:t>Für uns beide war das Thema Neuland, buch gelesen und uns für unsere Schule Gedanken gemacht</a:t>
            </a:r>
          </a:p>
          <a:p>
            <a:r>
              <a:rPr lang="de-DE" dirty="0"/>
              <a:t>Videos für Kinder präsent und verfügbar </a:t>
            </a:r>
            <a:r>
              <a:rPr lang="de-DE" dirty="0">
                <a:sym typeface="Wingdings" panose="05000000000000000000" pitchFamily="2" charset="2"/>
              </a:rPr>
              <a:t> auch ungefragt über Öffis! Ich erkläre Regeln, ich begleite mein Kind </a:t>
            </a:r>
            <a:endParaRPr lang="de-DE" dirty="0"/>
          </a:p>
        </p:txBody>
      </p:sp>
      <p:sp>
        <p:nvSpPr>
          <p:cNvPr id="4" name="Foliennummernplatzhalter 3"/>
          <p:cNvSpPr>
            <a:spLocks noGrp="1"/>
          </p:cNvSpPr>
          <p:nvPr>
            <p:ph type="sldNum" sz="quarter" idx="5"/>
          </p:nvPr>
        </p:nvSpPr>
        <p:spPr/>
        <p:txBody>
          <a:bodyPr/>
          <a:lstStyle/>
          <a:p>
            <a:fld id="{36B3045E-7AE6-4773-9C4B-F1242BBFB8E4}" type="slidenum">
              <a:rPr lang="de-DE" smtClean="0"/>
              <a:t>2</a:t>
            </a:fld>
            <a:endParaRPr lang="de-DE"/>
          </a:p>
        </p:txBody>
      </p:sp>
    </p:spTree>
    <p:extLst>
      <p:ext uri="{BB962C8B-B14F-4D97-AF65-F5344CB8AC3E}">
        <p14:creationId xmlns:p14="http://schemas.microsoft.com/office/powerpoint/2010/main" val="3273419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6B3045E-7AE6-4773-9C4B-F1242BBFB8E4}" type="slidenum">
              <a:rPr lang="de-DE" smtClean="0"/>
              <a:t>3</a:t>
            </a:fld>
            <a:endParaRPr lang="de-DE"/>
          </a:p>
        </p:txBody>
      </p:sp>
    </p:spTree>
    <p:extLst>
      <p:ext uri="{BB962C8B-B14F-4D97-AF65-F5344CB8AC3E}">
        <p14:creationId xmlns:p14="http://schemas.microsoft.com/office/powerpoint/2010/main" val="945182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sym typeface="Wingdings" panose="05000000000000000000" pitchFamily="2" charset="2"/>
              </a:rPr>
              <a:t>50% der 6.Klässler haben schon mal ein </a:t>
            </a:r>
            <a:r>
              <a:rPr lang="de-DE" err="1">
                <a:sym typeface="Wingdings" panose="05000000000000000000" pitchFamily="2" charset="2"/>
              </a:rPr>
              <a:t>Dickpic</a:t>
            </a:r>
            <a:r>
              <a:rPr lang="de-DE">
                <a:sym typeface="Wingdings" panose="05000000000000000000" pitchFamily="2" charset="2"/>
              </a:rPr>
              <a:t> geschickt bekommen! (Saskia </a:t>
            </a:r>
            <a:r>
              <a:rPr lang="de-DE" err="1">
                <a:sym typeface="Wingdings" panose="05000000000000000000" pitchFamily="2" charset="2"/>
              </a:rPr>
              <a:t>Nakari</a:t>
            </a:r>
            <a:r>
              <a:rPr lang="de-DE">
                <a:sym typeface="Wingdings" panose="05000000000000000000" pitchFamily="2" charset="2"/>
              </a:rPr>
              <a:t>, Medienpädagogin Baden-Württemberg)</a:t>
            </a:r>
            <a:endParaRPr lang="de-DE"/>
          </a:p>
        </p:txBody>
      </p:sp>
      <p:sp>
        <p:nvSpPr>
          <p:cNvPr id="4" name="Foliennummernplatzhalter 3"/>
          <p:cNvSpPr>
            <a:spLocks noGrp="1"/>
          </p:cNvSpPr>
          <p:nvPr>
            <p:ph type="sldNum" sz="quarter" idx="5"/>
          </p:nvPr>
        </p:nvSpPr>
        <p:spPr/>
        <p:txBody>
          <a:bodyPr/>
          <a:lstStyle/>
          <a:p>
            <a:fld id="{36B3045E-7AE6-4773-9C4B-F1242BBFB8E4}" type="slidenum">
              <a:rPr lang="de-DE" smtClean="0"/>
              <a:t>4</a:t>
            </a:fld>
            <a:endParaRPr lang="de-DE"/>
          </a:p>
        </p:txBody>
      </p:sp>
    </p:spTree>
    <p:extLst>
      <p:ext uri="{BB962C8B-B14F-4D97-AF65-F5344CB8AC3E}">
        <p14:creationId xmlns:p14="http://schemas.microsoft.com/office/powerpoint/2010/main" val="120400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Es ist die Realität der Kinder, es gibt kein „im realen Leben“ mehr</a:t>
            </a:r>
          </a:p>
          <a:p>
            <a:r>
              <a:rPr lang="de-DE"/>
              <a:t>Nicht nur ein Problem der Kinder und Jugendlichen sondern ein gesamtgesellschaftliches: das Smartphone als interessantes Gerät, weil WIR so viel Zeit damit verbringen und es intransparent ist, was wir damit tun! Kommunizieren: ich schaue wie das Wetter wird oder ich lese Nachrichten oder ich informiere mich über Sportergebnisse etc.</a:t>
            </a:r>
          </a:p>
        </p:txBody>
      </p:sp>
      <p:sp>
        <p:nvSpPr>
          <p:cNvPr id="4" name="Foliennummernplatzhalter 3"/>
          <p:cNvSpPr>
            <a:spLocks noGrp="1"/>
          </p:cNvSpPr>
          <p:nvPr>
            <p:ph type="sldNum" sz="quarter" idx="5"/>
          </p:nvPr>
        </p:nvSpPr>
        <p:spPr/>
        <p:txBody>
          <a:bodyPr/>
          <a:lstStyle/>
          <a:p>
            <a:fld id="{36B3045E-7AE6-4773-9C4B-F1242BBFB8E4}" type="slidenum">
              <a:rPr lang="de-DE" smtClean="0"/>
              <a:t>5</a:t>
            </a:fld>
            <a:endParaRPr lang="de-DE"/>
          </a:p>
        </p:txBody>
      </p:sp>
    </p:spTree>
    <p:extLst>
      <p:ext uri="{BB962C8B-B14F-4D97-AF65-F5344CB8AC3E}">
        <p14:creationId xmlns:p14="http://schemas.microsoft.com/office/powerpoint/2010/main" val="378362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Birgit: Für uns gehört die Bildung der Kinder für einen sicheren Umgang in der digitalen Welt mit der Aufklärung und Beratung der Eltern zusammen. Deshalb stelle ich nun eine mögliche Gliederung für einen Elternabend vor. Diese Argumente kennen vermutlich alle und werden eher schnell weggewischt</a:t>
            </a:r>
          </a:p>
        </p:txBody>
      </p:sp>
      <p:sp>
        <p:nvSpPr>
          <p:cNvPr id="4" name="Foliennummernplatzhalter 3"/>
          <p:cNvSpPr>
            <a:spLocks noGrp="1"/>
          </p:cNvSpPr>
          <p:nvPr>
            <p:ph type="sldNum" sz="quarter" idx="5"/>
          </p:nvPr>
        </p:nvSpPr>
        <p:spPr/>
        <p:txBody>
          <a:bodyPr/>
          <a:lstStyle/>
          <a:p>
            <a:fld id="{36B3045E-7AE6-4773-9C4B-F1242BBFB8E4}" type="slidenum">
              <a:rPr lang="de-DE" smtClean="0"/>
              <a:t>6</a:t>
            </a:fld>
            <a:endParaRPr lang="de-DE"/>
          </a:p>
        </p:txBody>
      </p:sp>
    </p:spTree>
    <p:extLst>
      <p:ext uri="{BB962C8B-B14F-4D97-AF65-F5344CB8AC3E}">
        <p14:creationId xmlns:p14="http://schemas.microsoft.com/office/powerpoint/2010/main" val="203597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33FA9-CCA7-FC63-3EFF-40A8A3B908D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4968DFE-D7EA-5C4E-A72E-A131ABB020E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C431D5E-5E40-8594-9B78-0C3949A3FBAC}"/>
              </a:ext>
            </a:extLst>
          </p:cNvPr>
          <p:cNvSpPr>
            <a:spLocks noGrp="1"/>
          </p:cNvSpPr>
          <p:nvPr>
            <p:ph type="body" idx="1"/>
          </p:nvPr>
        </p:nvSpPr>
        <p:spPr/>
        <p:txBody>
          <a:bodyPr/>
          <a:lstStyle/>
          <a:p>
            <a:r>
              <a:rPr lang="de-DE"/>
              <a:t>Diese Argumente sollten in den Vordergrund gerückt werden</a:t>
            </a:r>
          </a:p>
          <a:p>
            <a:pPr marL="228600" indent="-228600">
              <a:buAutoNum type="arabicPeriod"/>
            </a:pPr>
            <a:r>
              <a:rPr lang="de-DE"/>
              <a:t>Jeff Bezos, Steve Jobs und Bill Gates Kinder erst mit 14/15 Smartphone!</a:t>
            </a:r>
          </a:p>
          <a:p>
            <a:pPr marL="228600" indent="-228600">
              <a:buAutoNum type="arabicPeriod"/>
            </a:pPr>
            <a:r>
              <a:rPr lang="de-DE"/>
              <a:t>Vorfälle mit Kinderpornografie, Pornografie, Horror und Drohkettenbriefe, Mobbing, Gewalt und Tötungsvideos</a:t>
            </a:r>
          </a:p>
          <a:p>
            <a:pPr marL="228600" indent="-228600">
              <a:buAutoNum type="arabicPeriod"/>
            </a:pPr>
            <a:r>
              <a:rPr lang="de-DE"/>
              <a:t>Selbstauffüllender Eimer Popcorn, der mit optischen und akustischen Reizen zum Weiteressen aufruft</a:t>
            </a:r>
          </a:p>
          <a:p>
            <a:pPr marL="0" indent="0">
              <a:buNone/>
            </a:pPr>
            <a:r>
              <a:rPr lang="de-DE"/>
              <a:t>4. Apps wie </a:t>
            </a:r>
            <a:r>
              <a:rPr lang="de-DE" err="1"/>
              <a:t>Tiktok</a:t>
            </a:r>
            <a:r>
              <a:rPr lang="de-DE"/>
              <a:t>, </a:t>
            </a:r>
            <a:r>
              <a:rPr lang="de-DE" err="1"/>
              <a:t>insta</a:t>
            </a:r>
            <a:r>
              <a:rPr lang="de-DE"/>
              <a:t> </a:t>
            </a:r>
            <a:r>
              <a:rPr lang="de-DE" err="1"/>
              <a:t>etc</a:t>
            </a:r>
            <a:r>
              <a:rPr lang="de-DE"/>
              <a:t> lässt sich so gut wie gar nichts mehr machen: </a:t>
            </a:r>
            <a:r>
              <a:rPr lang="de-DE" err="1"/>
              <a:t>va</a:t>
            </a:r>
            <a:r>
              <a:rPr lang="de-DE"/>
              <a:t> gibt es </a:t>
            </a:r>
            <a:r>
              <a:rPr lang="de-DE" err="1"/>
              <a:t>Linktrees</a:t>
            </a:r>
            <a:r>
              <a:rPr lang="de-DE"/>
              <a:t> auf gefährliche Seiten; krasseste Inhalte in Klassenchats!</a:t>
            </a:r>
          </a:p>
          <a:p>
            <a:endParaRPr lang="de-DE"/>
          </a:p>
          <a:p>
            <a:r>
              <a:rPr lang="de-DE"/>
              <a:t>Kinder trauen sich dann nicht zu ihren Eltern zu gehen, wenn sie schlimme Erfahrungen gemacht haben </a:t>
            </a:r>
            <a:r>
              <a:rPr lang="de-DE">
                <a:sym typeface="Wingdings" panose="05000000000000000000" pitchFamily="2" charset="2"/>
              </a:rPr>
              <a:t>Handyverbot </a:t>
            </a:r>
            <a:r>
              <a:rPr lang="de-DE" err="1">
                <a:sym typeface="Wingdings" panose="05000000000000000000" pitchFamily="2" charset="2"/>
              </a:rPr>
              <a:t>etc</a:t>
            </a:r>
            <a:endParaRPr lang="de-DE"/>
          </a:p>
        </p:txBody>
      </p:sp>
      <p:sp>
        <p:nvSpPr>
          <p:cNvPr id="4" name="Foliennummernplatzhalter 3">
            <a:extLst>
              <a:ext uri="{FF2B5EF4-FFF2-40B4-BE49-F238E27FC236}">
                <a16:creationId xmlns:a16="http://schemas.microsoft.com/office/drawing/2014/main" id="{CA47C1C5-036B-F350-3969-48804E9641F9}"/>
              </a:ext>
            </a:extLst>
          </p:cNvPr>
          <p:cNvSpPr>
            <a:spLocks noGrp="1"/>
          </p:cNvSpPr>
          <p:nvPr>
            <p:ph type="sldNum" sz="quarter" idx="5"/>
          </p:nvPr>
        </p:nvSpPr>
        <p:spPr/>
        <p:txBody>
          <a:bodyPr/>
          <a:lstStyle/>
          <a:p>
            <a:fld id="{36B3045E-7AE6-4773-9C4B-F1242BBFB8E4}" type="slidenum">
              <a:rPr lang="de-DE" smtClean="0"/>
              <a:t>7</a:t>
            </a:fld>
            <a:endParaRPr lang="de-DE"/>
          </a:p>
        </p:txBody>
      </p:sp>
    </p:spTree>
    <p:extLst>
      <p:ext uri="{BB962C8B-B14F-4D97-AF65-F5344CB8AC3E}">
        <p14:creationId xmlns:p14="http://schemas.microsoft.com/office/powerpoint/2010/main" val="417951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Beispiel von Beginn: gemeinsam mit den Kindern eigenen Algorithmus proaktiv ändern: unterschiedlichen Accounts folgen, mehr Diversität zulassen, muss aber aktiv gemacht werden, damit sich die </a:t>
            </a:r>
            <a:r>
              <a:rPr lang="de-DE" err="1"/>
              <a:t>bubble</a:t>
            </a:r>
            <a:r>
              <a:rPr lang="de-DE"/>
              <a:t> ändert</a:t>
            </a:r>
          </a:p>
          <a:p>
            <a:r>
              <a:rPr lang="de-DE"/>
              <a:t>Zugewandt bleiben</a:t>
            </a:r>
          </a:p>
          <a:p>
            <a:r>
              <a:rPr lang="de-DE"/>
              <a:t>Moralischer Kontext: Hakenkreuze verbreiten ist Straftat</a:t>
            </a:r>
          </a:p>
        </p:txBody>
      </p:sp>
      <p:sp>
        <p:nvSpPr>
          <p:cNvPr id="4" name="Foliennummernplatzhalter 3"/>
          <p:cNvSpPr>
            <a:spLocks noGrp="1"/>
          </p:cNvSpPr>
          <p:nvPr>
            <p:ph type="sldNum" sz="quarter" idx="5"/>
          </p:nvPr>
        </p:nvSpPr>
        <p:spPr/>
        <p:txBody>
          <a:bodyPr/>
          <a:lstStyle/>
          <a:p>
            <a:fld id="{36B3045E-7AE6-4773-9C4B-F1242BBFB8E4}" type="slidenum">
              <a:rPr lang="de-DE" smtClean="0"/>
              <a:t>8</a:t>
            </a:fld>
            <a:endParaRPr lang="de-DE"/>
          </a:p>
        </p:txBody>
      </p:sp>
    </p:spTree>
    <p:extLst>
      <p:ext uri="{BB962C8B-B14F-4D97-AF65-F5344CB8AC3E}">
        <p14:creationId xmlns:p14="http://schemas.microsoft.com/office/powerpoint/2010/main" val="963810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Birgit, </a:t>
            </a:r>
            <a:r>
              <a:rPr lang="de-DE" err="1"/>
              <a:t>inApp</a:t>
            </a:r>
            <a:r>
              <a:rPr lang="de-DE"/>
              <a:t> Käufe besprechen, zum Beispiel über Taschengeld laufen lassen, soziale Gruppe, jeder möchte besser ausgestattet sein Spiegelartikel online </a:t>
            </a:r>
            <a:r>
              <a:rPr lang="de-DE" err="1"/>
              <a:t>Fortnite</a:t>
            </a:r>
            <a:endParaRPr lang="de-DE"/>
          </a:p>
        </p:txBody>
      </p:sp>
      <p:sp>
        <p:nvSpPr>
          <p:cNvPr id="4" name="Foliennummernplatzhalter 3"/>
          <p:cNvSpPr>
            <a:spLocks noGrp="1"/>
          </p:cNvSpPr>
          <p:nvPr>
            <p:ph type="sldNum" sz="quarter" idx="5"/>
          </p:nvPr>
        </p:nvSpPr>
        <p:spPr/>
        <p:txBody>
          <a:bodyPr/>
          <a:lstStyle/>
          <a:p>
            <a:fld id="{36B3045E-7AE6-4773-9C4B-F1242BBFB8E4}" type="slidenum">
              <a:rPr lang="de-DE" smtClean="0"/>
              <a:t>9</a:t>
            </a:fld>
            <a:endParaRPr lang="de-DE"/>
          </a:p>
        </p:txBody>
      </p:sp>
    </p:spTree>
    <p:extLst>
      <p:ext uri="{BB962C8B-B14F-4D97-AF65-F5344CB8AC3E}">
        <p14:creationId xmlns:p14="http://schemas.microsoft.com/office/powerpoint/2010/main" val="1165532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fld id="{32637B58-87C1-446D-BDA9-B06F4BCF7782}" type="datetimeFigureOut">
              <a:rPr lang="en-US" smtClean="0"/>
              <a:t>2/25/2026</a:t>
            </a:fld>
            <a:endParaRPr lang="en-US"/>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t>‹Nr.›</a:t>
            </a:fld>
            <a:endParaRPr lang="en-US"/>
          </a:p>
        </p:txBody>
      </p:sp>
    </p:spTree>
    <p:extLst>
      <p:ext uri="{BB962C8B-B14F-4D97-AF65-F5344CB8AC3E}">
        <p14:creationId xmlns:p14="http://schemas.microsoft.com/office/powerpoint/2010/main" val="80172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fld id="{32637B58-87C1-446D-BDA9-B06F4BCF7782}" type="datetimeFigureOut">
              <a:rPr lang="en-US" smtClean="0"/>
              <a:t>2/25/2026</a:t>
            </a:fld>
            <a:endParaRPr lang="en-US"/>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t>‹Nr.›</a:t>
            </a:fld>
            <a:endParaRPr lang="en-US"/>
          </a:p>
        </p:txBody>
      </p:sp>
    </p:spTree>
    <p:extLst>
      <p:ext uri="{BB962C8B-B14F-4D97-AF65-F5344CB8AC3E}">
        <p14:creationId xmlns:p14="http://schemas.microsoft.com/office/powerpoint/2010/main" val="167212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fld id="{32637B58-87C1-446D-BDA9-B06F4BCF7782}" type="datetimeFigureOut">
              <a:rPr lang="en-US" smtClean="0"/>
              <a:t>2/25/2026</a:t>
            </a:fld>
            <a:endParaRPr lang="en-US"/>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t>‹Nr.›</a:t>
            </a:fld>
            <a:endParaRPr lang="en-US"/>
          </a:p>
        </p:txBody>
      </p:sp>
    </p:spTree>
    <p:extLst>
      <p:ext uri="{BB962C8B-B14F-4D97-AF65-F5344CB8AC3E}">
        <p14:creationId xmlns:p14="http://schemas.microsoft.com/office/powerpoint/2010/main" val="1399404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fld id="{32637B58-87C1-446D-BDA9-B06F4BCF7782}" type="datetimeFigureOut">
              <a:rPr lang="en-US" smtClean="0"/>
              <a:t>2/25/2026</a:t>
            </a:fld>
            <a:endParaRPr lang="en-US"/>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t>‹Nr.›</a:t>
            </a:fld>
            <a:endParaRPr lang="en-US"/>
          </a:p>
        </p:txBody>
      </p:sp>
    </p:spTree>
    <p:extLst>
      <p:ext uri="{BB962C8B-B14F-4D97-AF65-F5344CB8AC3E}">
        <p14:creationId xmlns:p14="http://schemas.microsoft.com/office/powerpoint/2010/main" val="426178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fld id="{32637B58-87C1-446D-BDA9-B06F4BCF7782}" type="datetimeFigureOut">
              <a:rPr lang="en-US" smtClean="0"/>
              <a:t>2/25/2026</a:t>
            </a:fld>
            <a:endParaRPr lang="en-US"/>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t>‹Nr.›</a:t>
            </a:fld>
            <a:endParaRPr lang="en-US"/>
          </a:p>
        </p:txBody>
      </p:sp>
    </p:spTree>
    <p:extLst>
      <p:ext uri="{BB962C8B-B14F-4D97-AF65-F5344CB8AC3E}">
        <p14:creationId xmlns:p14="http://schemas.microsoft.com/office/powerpoint/2010/main" val="185896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fld id="{32637B58-87C1-446D-BDA9-B06F4BCF7782}" type="datetimeFigureOut">
              <a:rPr lang="en-US" smtClean="0"/>
              <a:t>2/25/2026</a:t>
            </a:fld>
            <a:endParaRPr lang="en-US"/>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t>‹Nr.›</a:t>
            </a:fld>
            <a:endParaRPr lang="en-US"/>
          </a:p>
        </p:txBody>
      </p:sp>
    </p:spTree>
    <p:extLst>
      <p:ext uri="{BB962C8B-B14F-4D97-AF65-F5344CB8AC3E}">
        <p14:creationId xmlns:p14="http://schemas.microsoft.com/office/powerpoint/2010/main" val="109656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fld id="{32637B58-87C1-446D-BDA9-B06F4BCF7782}" type="datetimeFigureOut">
              <a:rPr lang="en-US" smtClean="0"/>
              <a:t>2/25/2026</a:t>
            </a:fld>
            <a:endParaRPr lang="en-US"/>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t>‹Nr.›</a:t>
            </a:fld>
            <a:endParaRPr lang="en-US"/>
          </a:p>
        </p:txBody>
      </p:sp>
    </p:spTree>
    <p:extLst>
      <p:ext uri="{BB962C8B-B14F-4D97-AF65-F5344CB8AC3E}">
        <p14:creationId xmlns:p14="http://schemas.microsoft.com/office/powerpoint/2010/main" val="235660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fld id="{32637B58-87C1-446D-BDA9-B06F4BCF7782}" type="datetimeFigureOut">
              <a:rPr lang="en-US" smtClean="0"/>
              <a:t>2/25/2026</a:t>
            </a:fld>
            <a:endParaRPr lang="en-US"/>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t>‹Nr.›</a:t>
            </a:fld>
            <a:endParaRPr lang="en-US"/>
          </a:p>
        </p:txBody>
      </p:sp>
    </p:spTree>
    <p:extLst>
      <p:ext uri="{BB962C8B-B14F-4D97-AF65-F5344CB8AC3E}">
        <p14:creationId xmlns:p14="http://schemas.microsoft.com/office/powerpoint/2010/main" val="2207688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fld id="{32637B58-87C1-446D-BDA9-B06F4BCF7782}" type="datetimeFigureOut">
              <a:rPr lang="en-US" smtClean="0"/>
              <a:t>2/25/2026</a:t>
            </a:fld>
            <a:endParaRPr lang="en-US"/>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t>‹Nr.›</a:t>
            </a:fld>
            <a:endParaRPr lang="en-US"/>
          </a:p>
        </p:txBody>
      </p:sp>
    </p:spTree>
    <p:extLst>
      <p:ext uri="{BB962C8B-B14F-4D97-AF65-F5344CB8AC3E}">
        <p14:creationId xmlns:p14="http://schemas.microsoft.com/office/powerpoint/2010/main" val="77188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fld id="{32637B58-87C1-446D-BDA9-B06F4BCF7782}" type="datetimeFigureOut">
              <a:rPr lang="en-US" smtClean="0"/>
              <a:t>2/25/2026</a:t>
            </a:fld>
            <a:endParaRPr lang="en-US"/>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t>‹Nr.›</a:t>
            </a:fld>
            <a:endParaRPr lang="en-US"/>
          </a:p>
        </p:txBody>
      </p:sp>
    </p:spTree>
    <p:extLst>
      <p:ext uri="{BB962C8B-B14F-4D97-AF65-F5344CB8AC3E}">
        <p14:creationId xmlns:p14="http://schemas.microsoft.com/office/powerpoint/2010/main" val="130460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fld id="{32637B58-87C1-446D-BDA9-B06F4BCF7782}" type="datetimeFigureOut">
              <a:rPr lang="en-US" smtClean="0"/>
              <a:t>2/25/2026</a:t>
            </a:fld>
            <a:endParaRPr lang="en-US"/>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t>‹Nr.›</a:t>
            </a:fld>
            <a:endParaRPr lang="en-US"/>
          </a:p>
        </p:txBody>
      </p:sp>
    </p:spTree>
    <p:extLst>
      <p:ext uri="{BB962C8B-B14F-4D97-AF65-F5344CB8AC3E}">
        <p14:creationId xmlns:p14="http://schemas.microsoft.com/office/powerpoint/2010/main" val="3845889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fld id="{32637B58-87C1-446D-BDA9-B06F4BCF7782}" type="datetimeFigureOut">
              <a:rPr lang="en-US" smtClean="0"/>
              <a:pPr/>
              <a:t>2/25/2026</a:t>
            </a:fld>
            <a:endParaRPr lang="en-US"/>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‹Nr.›</a:t>
            </a:fld>
            <a:endParaRPr lang="en-US"/>
          </a:p>
        </p:txBody>
      </p:sp>
    </p:spTree>
    <p:extLst>
      <p:ext uri="{BB962C8B-B14F-4D97-AF65-F5344CB8AC3E}">
        <p14:creationId xmlns:p14="http://schemas.microsoft.com/office/powerpoint/2010/main" val="244607555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adlet.com/smz_s/kinder-in-medienwelten-96qo17x2lsih8ns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adlet.com/smz_s/kinder-in-medienwelten-96qo17x2lsih8ns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edienkurse-fuer-eltern.inf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ccc.de/schul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smz-stuttgart.de/beratung-und-service/jugendmedienschutz"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lmz-bw.de/schoolcrime" TargetMode="External"/><Relationship Id="rId4" Type="http://schemas.openxmlformats.org/officeDocument/2006/relationships/hyperlink" Target="https://padlet.com/smz_s/kinder-in-medienwelten-96qo17x2lsih8ns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adlet.com/smz_s/kinder-in-medienwelten-96qo17x2lsih8ns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6AE74EBA-D2C0-48AE-BC45-68F2A5D40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B26DDCB-14E3-4156-835C-B9A6A4300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3299DC6-FC4C-47A5-B9DE-DD3011E19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455CAC4-59BE-4CCB-9569-D2A1AAA3A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Untertitel 2">
            <a:extLst>
              <a:ext uri="{FF2B5EF4-FFF2-40B4-BE49-F238E27FC236}">
                <a16:creationId xmlns:a16="http://schemas.microsoft.com/office/drawing/2014/main" id="{2D418BEA-27EF-2BC4-52ED-CB4A8B14FEE5}"/>
              </a:ext>
            </a:extLst>
          </p:cNvPr>
          <p:cNvSpPr txBox="1">
            <a:spLocks/>
          </p:cNvSpPr>
          <p:nvPr/>
        </p:nvSpPr>
        <p:spPr>
          <a:xfrm>
            <a:off x="7713933" y="5972980"/>
            <a:ext cx="4308734" cy="648367"/>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de-DE" sz="1400" dirty="0">
              <a:solidFill>
                <a:schemeClr val="tx1"/>
              </a:solidFill>
            </a:endParaRPr>
          </a:p>
        </p:txBody>
      </p:sp>
      <p:sp>
        <p:nvSpPr>
          <p:cNvPr id="4" name="Titel 1">
            <a:extLst>
              <a:ext uri="{FF2B5EF4-FFF2-40B4-BE49-F238E27FC236}">
                <a16:creationId xmlns:a16="http://schemas.microsoft.com/office/drawing/2014/main" id="{0357B6B0-6386-6E19-3C45-41050780509E}"/>
              </a:ext>
            </a:extLst>
          </p:cNvPr>
          <p:cNvSpPr txBox="1">
            <a:spLocks/>
          </p:cNvSpPr>
          <p:nvPr/>
        </p:nvSpPr>
        <p:spPr>
          <a:xfrm rot="16200000">
            <a:off x="7628507" y="3181367"/>
            <a:ext cx="3064267" cy="4787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endParaRPr lang="de-DE" sz="1600" b="1"/>
          </a:p>
        </p:txBody>
      </p:sp>
      <p:sp>
        <p:nvSpPr>
          <p:cNvPr id="5" name="Untertitel 2">
            <a:extLst>
              <a:ext uri="{FF2B5EF4-FFF2-40B4-BE49-F238E27FC236}">
                <a16:creationId xmlns:a16="http://schemas.microsoft.com/office/drawing/2014/main" id="{7DCB6FF2-9780-4742-3B2F-44A17E5318B3}"/>
              </a:ext>
            </a:extLst>
          </p:cNvPr>
          <p:cNvSpPr txBox="1">
            <a:spLocks/>
          </p:cNvSpPr>
          <p:nvPr/>
        </p:nvSpPr>
        <p:spPr>
          <a:xfrm>
            <a:off x="737563" y="4628698"/>
            <a:ext cx="7967128" cy="648367"/>
          </a:xfrm>
          <a:prstGeom prst="rect">
            <a:avLst/>
          </a:prstGeom>
          <a:noFill/>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DE" sz="1800" dirty="0"/>
          </a:p>
        </p:txBody>
      </p:sp>
      <p:graphicFrame>
        <p:nvGraphicFramePr>
          <p:cNvPr id="7" name="Titel 1">
            <a:extLst>
              <a:ext uri="{FF2B5EF4-FFF2-40B4-BE49-F238E27FC236}">
                <a16:creationId xmlns:a16="http://schemas.microsoft.com/office/drawing/2014/main" id="{8FA528B4-122E-5239-0AC2-F0D7DC352312}"/>
              </a:ext>
            </a:extLst>
          </p:cNvPr>
          <p:cNvGraphicFramePr/>
          <p:nvPr>
            <p:extLst>
              <p:ext uri="{D42A27DB-BD31-4B8C-83A1-F6EECF244321}">
                <p14:modId xmlns:p14="http://schemas.microsoft.com/office/powerpoint/2010/main" val="1461317117"/>
              </p:ext>
            </p:extLst>
          </p:nvPr>
        </p:nvGraphicFramePr>
        <p:xfrm>
          <a:off x="609600" y="2702257"/>
          <a:ext cx="10972800" cy="3474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0717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2FA585-017C-40CA-9D8D-27478008F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13ADD6-4A4A-4609-9D89-D0BD8E7FE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5" y="0"/>
            <a:ext cx="5192874"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3F615A-4EEB-4296-92B1-1041C55DA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38600" cy="6172200"/>
          </a:xfrm>
          <a:custGeom>
            <a:avLst/>
            <a:gdLst>
              <a:gd name="connsiteX0" fmla="*/ 0 w 4038600"/>
              <a:gd name="connsiteY0" fmla="*/ 0 h 6172200"/>
              <a:gd name="connsiteX1" fmla="*/ 4038600 w 4038600"/>
              <a:gd name="connsiteY1" fmla="*/ 0 h 6172200"/>
              <a:gd name="connsiteX2" fmla="*/ 4038600 w 4038600"/>
              <a:gd name="connsiteY2" fmla="*/ 2741245 h 6172200"/>
              <a:gd name="connsiteX3" fmla="*/ 4038600 w 4038600"/>
              <a:gd name="connsiteY3" fmla="*/ 2765067 h 6172200"/>
              <a:gd name="connsiteX4" fmla="*/ 4037397 w 4038600"/>
              <a:gd name="connsiteY4" fmla="*/ 2765067 h 6172200"/>
              <a:gd name="connsiteX5" fmla="*/ 4020887 w 4038600"/>
              <a:gd name="connsiteY5" fmla="*/ 3092040 h 6172200"/>
              <a:gd name="connsiteX6" fmla="*/ 607645 w 4038600"/>
              <a:gd name="connsiteY6" fmla="*/ 6172200 h 6172200"/>
              <a:gd name="connsiteX7" fmla="*/ 453014 w 4038600"/>
              <a:gd name="connsiteY7" fmla="*/ 6168290 h 6172200"/>
              <a:gd name="connsiteX8" fmla="*/ 0 w 4038600"/>
              <a:gd name="connsiteY8" fmla="*/ 616829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6172200">
                <a:moveTo>
                  <a:pt x="0" y="0"/>
                </a:moveTo>
                <a:lnTo>
                  <a:pt x="4038600" y="0"/>
                </a:lnTo>
                <a:lnTo>
                  <a:pt x="4038600" y="2741245"/>
                </a:lnTo>
                <a:lnTo>
                  <a:pt x="4038600" y="2765067"/>
                </a:lnTo>
                <a:lnTo>
                  <a:pt x="4037397" y="2765067"/>
                </a:lnTo>
                <a:lnTo>
                  <a:pt x="4020887" y="3092040"/>
                </a:lnTo>
                <a:cubicBezTo>
                  <a:pt x="3845187" y="4822120"/>
                  <a:pt x="2384080" y="6172200"/>
                  <a:pt x="607645" y="6172200"/>
                </a:cubicBezTo>
                <a:lnTo>
                  <a:pt x="453014" y="6168290"/>
                </a:lnTo>
                <a:lnTo>
                  <a:pt x="0" y="616829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5FB2A7-04D8-4377-A3D3-A5DCCC48B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07828" y="2084230"/>
            <a:ext cx="4354666" cy="5192873"/>
          </a:xfrm>
          <a:custGeom>
            <a:avLst/>
            <a:gdLst>
              <a:gd name="connsiteX0" fmla="*/ 4354666 w 4354666"/>
              <a:gd name="connsiteY0" fmla="*/ 3430955 h 5192873"/>
              <a:gd name="connsiteX1" fmla="*/ 1274506 w 4354666"/>
              <a:gd name="connsiteY1" fmla="*/ 17713 h 5192873"/>
              <a:gd name="connsiteX2" fmla="*/ 947533 w 4354666"/>
              <a:gd name="connsiteY2" fmla="*/ 1203 h 5192873"/>
              <a:gd name="connsiteX3" fmla="*/ 947533 w 4354666"/>
              <a:gd name="connsiteY3" fmla="*/ 0 h 5192873"/>
              <a:gd name="connsiteX4" fmla="*/ 923711 w 4354666"/>
              <a:gd name="connsiteY4" fmla="*/ 0 h 5192873"/>
              <a:gd name="connsiteX5" fmla="*/ 0 w 4354666"/>
              <a:gd name="connsiteY5" fmla="*/ 0 h 5192873"/>
              <a:gd name="connsiteX6" fmla="*/ 0 w 4354666"/>
              <a:gd name="connsiteY6" fmla="*/ 5192873 h 5192873"/>
              <a:gd name="connsiteX7" fmla="*/ 4350756 w 4354666"/>
              <a:gd name="connsiteY7" fmla="*/ 5192873 h 5192873"/>
              <a:gd name="connsiteX8" fmla="*/ 4350756 w 4354666"/>
              <a:gd name="connsiteY8" fmla="*/ 3585586 h 519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666" h="5192873">
                <a:moveTo>
                  <a:pt x="4354666" y="3430955"/>
                </a:moveTo>
                <a:cubicBezTo>
                  <a:pt x="4354666" y="1654520"/>
                  <a:pt x="3004586" y="193413"/>
                  <a:pt x="1274506" y="17713"/>
                </a:cubicBezTo>
                <a:lnTo>
                  <a:pt x="947533" y="1203"/>
                </a:lnTo>
                <a:lnTo>
                  <a:pt x="947533" y="0"/>
                </a:lnTo>
                <a:lnTo>
                  <a:pt x="923711" y="0"/>
                </a:lnTo>
                <a:lnTo>
                  <a:pt x="0" y="0"/>
                </a:lnTo>
                <a:lnTo>
                  <a:pt x="0" y="5192873"/>
                </a:lnTo>
                <a:lnTo>
                  <a:pt x="4350756" y="5192873"/>
                </a:lnTo>
                <a:lnTo>
                  <a:pt x="4350756" y="3585586"/>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71D5742-9949-B823-5B52-341AE0DC9230}"/>
              </a:ext>
            </a:extLst>
          </p:cNvPr>
          <p:cNvSpPr>
            <a:spLocks noGrp="1"/>
          </p:cNvSpPr>
          <p:nvPr>
            <p:ph type="title"/>
          </p:nvPr>
        </p:nvSpPr>
        <p:spPr>
          <a:xfrm>
            <a:off x="609601" y="685799"/>
            <a:ext cx="4038600" cy="4834719"/>
          </a:xfrm>
        </p:spPr>
        <p:txBody>
          <a:bodyPr anchor="t">
            <a:normAutofit/>
          </a:bodyPr>
          <a:lstStyle/>
          <a:p>
            <a:r>
              <a:rPr lang="de-DE">
                <a:solidFill>
                  <a:srgbClr val="FFFFFF"/>
                </a:solidFill>
              </a:rPr>
              <a:t>Sprechen Sie über Gefahren und Nutzen</a:t>
            </a:r>
          </a:p>
        </p:txBody>
      </p:sp>
      <p:sp>
        <p:nvSpPr>
          <p:cNvPr id="3" name="Inhaltsplatzhalter 2">
            <a:extLst>
              <a:ext uri="{FF2B5EF4-FFF2-40B4-BE49-F238E27FC236}">
                <a16:creationId xmlns:a16="http://schemas.microsoft.com/office/drawing/2014/main" id="{AC1996A8-411D-41C7-7B88-389D4269542E}"/>
              </a:ext>
            </a:extLst>
          </p:cNvPr>
          <p:cNvSpPr>
            <a:spLocks noGrp="1"/>
          </p:cNvSpPr>
          <p:nvPr>
            <p:ph idx="1"/>
          </p:nvPr>
        </p:nvSpPr>
        <p:spPr>
          <a:xfrm>
            <a:off x="6096000" y="685800"/>
            <a:ext cx="5192874" cy="5491163"/>
          </a:xfrm>
        </p:spPr>
        <p:txBody>
          <a:bodyPr>
            <a:normAutofit/>
          </a:bodyPr>
          <a:lstStyle/>
          <a:p>
            <a:pPr>
              <a:lnSpc>
                <a:spcPct val="110000"/>
              </a:lnSpc>
              <a:buFont typeface="Wingdings" panose="05000000000000000000" pitchFamily="2" charset="2"/>
              <a:buChar char="à"/>
            </a:pPr>
            <a:r>
              <a:rPr lang="de-DE" sz="1300">
                <a:sym typeface="Wingdings" panose="05000000000000000000" pitchFamily="2" charset="2"/>
              </a:rPr>
              <a:t>Chats mit unbekannten Nutzern, nicht auf Treffen einlassen, keine persönlichen Fotos schicken (altersgemäß über Pädophile aufklären) Eltern sollten wissen WO, WANN und mit WEM ihre Kinder online aktiv sind (wie analog auch)</a:t>
            </a:r>
          </a:p>
          <a:p>
            <a:pPr>
              <a:lnSpc>
                <a:spcPct val="110000"/>
              </a:lnSpc>
              <a:buFont typeface="Wingdings" panose="05000000000000000000" pitchFamily="2" charset="2"/>
              <a:buChar char="à"/>
            </a:pPr>
            <a:r>
              <a:rPr lang="de-DE" sz="1300">
                <a:sym typeface="Wingdings" panose="05000000000000000000" pitchFamily="2" charset="2"/>
              </a:rPr>
              <a:t>Das Internet vergisst nichts – reflektieren, was würde ich jemandem persönlich sagen, welche Fotos würde ich ihm zeigen</a:t>
            </a:r>
          </a:p>
          <a:p>
            <a:pPr>
              <a:lnSpc>
                <a:spcPct val="110000"/>
              </a:lnSpc>
              <a:buFont typeface="Wingdings" panose="05000000000000000000" pitchFamily="2" charset="2"/>
              <a:buChar char="à"/>
            </a:pPr>
            <a:r>
              <a:rPr lang="de-DE" sz="1300">
                <a:sym typeface="Wingdings" panose="05000000000000000000" pitchFamily="2" charset="2"/>
              </a:rPr>
              <a:t>Keine unbekannten Mails, </a:t>
            </a:r>
            <a:r>
              <a:rPr lang="de-DE" sz="1300" err="1">
                <a:sym typeface="Wingdings" panose="05000000000000000000" pitchFamily="2" charset="2"/>
              </a:rPr>
              <a:t>Whatsapp</a:t>
            </a:r>
            <a:r>
              <a:rPr lang="de-DE" sz="1300">
                <a:sym typeface="Wingdings" panose="05000000000000000000" pitchFamily="2" charset="2"/>
              </a:rPr>
              <a:t>-Nachrichten öffnen, keine Anfragen über </a:t>
            </a:r>
            <a:r>
              <a:rPr lang="de-DE" sz="1300" err="1">
                <a:sym typeface="Wingdings" panose="05000000000000000000" pitchFamily="2" charset="2"/>
              </a:rPr>
              <a:t>bluetooth</a:t>
            </a:r>
            <a:r>
              <a:rPr lang="de-DE" sz="1300">
                <a:sym typeface="Wingdings" panose="05000000000000000000" pitchFamily="2" charset="2"/>
              </a:rPr>
              <a:t> annehmen</a:t>
            </a:r>
          </a:p>
          <a:p>
            <a:pPr>
              <a:lnSpc>
                <a:spcPct val="110000"/>
              </a:lnSpc>
              <a:buFont typeface="Wingdings" panose="05000000000000000000" pitchFamily="2" charset="2"/>
              <a:buChar char="à"/>
            </a:pPr>
            <a:r>
              <a:rPr lang="de-DE" sz="1300">
                <a:sym typeface="Wingdings" panose="05000000000000000000" pitchFamily="2" charset="2"/>
              </a:rPr>
              <a:t>Kommt dem Kind etwas komisch oder gar verstörend vor mit den Eltern sprechen, nicht weiterschicken!</a:t>
            </a:r>
          </a:p>
          <a:p>
            <a:pPr>
              <a:lnSpc>
                <a:spcPct val="110000"/>
              </a:lnSpc>
              <a:buFont typeface="Wingdings" panose="05000000000000000000" pitchFamily="2" charset="2"/>
              <a:buChar char="à"/>
            </a:pPr>
            <a:r>
              <a:rPr lang="de-DE" sz="1300">
                <a:sym typeface="Wingdings" panose="05000000000000000000" pitchFamily="2" charset="2"/>
              </a:rPr>
              <a:t>Gespräche führen über KI im Familienrat oder beim Abendessen, was weißt du? Was kennst du? </a:t>
            </a:r>
          </a:p>
          <a:p>
            <a:pPr>
              <a:lnSpc>
                <a:spcPct val="110000"/>
              </a:lnSpc>
              <a:buFont typeface="Wingdings" panose="05000000000000000000" pitchFamily="2" charset="2"/>
              <a:buChar char="à"/>
            </a:pPr>
            <a:r>
              <a:rPr lang="de-DE" sz="1300">
                <a:sym typeface="Wingdings" panose="05000000000000000000" pitchFamily="2" charset="2"/>
              </a:rPr>
              <a:t>Kinder die Nachrichtensendung LOGO anschauen lassen (aktuelle Themen werden hier auf kindgerechte Weise aufbereitet)</a:t>
            </a:r>
          </a:p>
          <a:p>
            <a:pPr>
              <a:lnSpc>
                <a:spcPct val="110000"/>
              </a:lnSpc>
              <a:buFont typeface="Wingdings" panose="05000000000000000000" pitchFamily="2" charset="2"/>
              <a:buChar char="à"/>
            </a:pPr>
            <a:r>
              <a:rPr lang="de-DE" sz="1300">
                <a:sym typeface="Wingdings" panose="05000000000000000000" pitchFamily="2" charset="2"/>
              </a:rPr>
              <a:t> Kinderzeitschriften informieren zum Thema KI und </a:t>
            </a:r>
            <a:r>
              <a:rPr lang="de-DE" sz="1300" err="1">
                <a:sym typeface="Wingdings" panose="05000000000000000000" pitchFamily="2" charset="2"/>
              </a:rPr>
              <a:t>Tiktok</a:t>
            </a:r>
            <a:r>
              <a:rPr lang="de-DE" sz="1300">
                <a:sym typeface="Wingdings" panose="05000000000000000000" pitchFamily="2" charset="2"/>
              </a:rPr>
              <a:t> (z.B. Spiegelreihe)</a:t>
            </a:r>
          </a:p>
          <a:p>
            <a:pPr>
              <a:lnSpc>
                <a:spcPct val="110000"/>
              </a:lnSpc>
              <a:buFont typeface="Wingdings" panose="05000000000000000000" pitchFamily="2" charset="2"/>
              <a:buChar char="à"/>
            </a:pPr>
            <a:r>
              <a:rPr lang="de-DE" sz="1300">
                <a:sym typeface="Wingdings" panose="05000000000000000000" pitchFamily="2" charset="2"/>
              </a:rPr>
              <a:t>Selbst informiert bleiben: </a:t>
            </a:r>
            <a:r>
              <a:rPr lang="de-DE" sz="1300">
                <a:hlinkClick r:id="rId3"/>
              </a:rPr>
              <a:t>Kinder in Medienwelten</a:t>
            </a:r>
            <a:r>
              <a:rPr lang="de-DE" sz="1300"/>
              <a:t> </a:t>
            </a:r>
            <a:endParaRPr lang="de-DE" sz="1300">
              <a:sym typeface="Wingdings" panose="05000000000000000000" pitchFamily="2" charset="2"/>
            </a:endParaRPr>
          </a:p>
          <a:p>
            <a:pPr>
              <a:lnSpc>
                <a:spcPct val="110000"/>
              </a:lnSpc>
              <a:buFont typeface="Wingdings" panose="05000000000000000000" pitchFamily="2" charset="2"/>
              <a:buChar char="à"/>
            </a:pPr>
            <a:r>
              <a:rPr lang="de-DE" sz="1300"/>
              <a:t>VORBILD sein!</a:t>
            </a:r>
          </a:p>
          <a:p>
            <a:pPr>
              <a:lnSpc>
                <a:spcPct val="110000"/>
              </a:lnSpc>
            </a:pPr>
            <a:endParaRPr lang="de-DE" sz="1300"/>
          </a:p>
        </p:txBody>
      </p:sp>
    </p:spTree>
    <p:extLst>
      <p:ext uri="{BB962C8B-B14F-4D97-AF65-F5344CB8AC3E}">
        <p14:creationId xmlns:p14="http://schemas.microsoft.com/office/powerpoint/2010/main" val="2297486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0B2A0-0581-1381-9814-EA0FED552C4C}"/>
              </a:ext>
            </a:extLst>
          </p:cNvPr>
          <p:cNvSpPr>
            <a:spLocks noGrp="1"/>
          </p:cNvSpPr>
          <p:nvPr>
            <p:ph type="title"/>
          </p:nvPr>
        </p:nvSpPr>
        <p:spPr/>
        <p:txBody>
          <a:bodyPr/>
          <a:lstStyle/>
          <a:p>
            <a:r>
              <a:rPr lang="de-DE" dirty="0"/>
              <a:t>Selbstversuch</a:t>
            </a:r>
          </a:p>
        </p:txBody>
      </p:sp>
      <p:sp>
        <p:nvSpPr>
          <p:cNvPr id="3" name="Inhaltsplatzhalter 2">
            <a:extLst>
              <a:ext uri="{FF2B5EF4-FFF2-40B4-BE49-F238E27FC236}">
                <a16:creationId xmlns:a16="http://schemas.microsoft.com/office/drawing/2014/main" id="{B443FE6A-BE13-B731-8A5C-E713828366B5}"/>
              </a:ext>
            </a:extLst>
          </p:cNvPr>
          <p:cNvSpPr>
            <a:spLocks noGrp="1"/>
          </p:cNvSpPr>
          <p:nvPr>
            <p:ph idx="1"/>
          </p:nvPr>
        </p:nvSpPr>
        <p:spPr/>
        <p:txBody>
          <a:bodyPr>
            <a:normAutofit/>
          </a:bodyPr>
          <a:lstStyle/>
          <a:p>
            <a:pPr marL="0" indent="0">
              <a:buNone/>
            </a:pPr>
            <a:endParaRPr lang="de-DE" dirty="0"/>
          </a:p>
          <a:p>
            <a:pPr marL="0" indent="0">
              <a:buNone/>
            </a:pPr>
            <a:endParaRPr lang="de-DE" dirty="0"/>
          </a:p>
          <a:p>
            <a:r>
              <a:rPr lang="de-DE" dirty="0"/>
              <a:t>Wie möchte ich meinem Kind ein Vorbild sein?</a:t>
            </a:r>
          </a:p>
        </p:txBody>
      </p:sp>
      <p:pic>
        <p:nvPicPr>
          <p:cNvPr id="5" name="Grafik 4" descr="Ein Bild, das Text, Screenshot, Schrift, Muster enthält.&#10;&#10;KI-generierte Inhalte können fehlerhaft sein.">
            <a:extLst>
              <a:ext uri="{FF2B5EF4-FFF2-40B4-BE49-F238E27FC236}">
                <a16:creationId xmlns:a16="http://schemas.microsoft.com/office/drawing/2014/main" id="{96AC05FA-A6E5-2896-9FB3-AD1D9A88C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957" y="1361283"/>
            <a:ext cx="4517003" cy="4517003"/>
          </a:xfrm>
          <a:prstGeom prst="rect">
            <a:avLst/>
          </a:prstGeom>
        </p:spPr>
      </p:pic>
    </p:spTree>
    <p:extLst>
      <p:ext uri="{BB962C8B-B14F-4D97-AF65-F5344CB8AC3E}">
        <p14:creationId xmlns:p14="http://schemas.microsoft.com/office/powerpoint/2010/main" val="18323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3472E-20C0-684F-6D5D-C08463CCCEFC}"/>
              </a:ext>
            </a:extLst>
          </p:cNvPr>
          <p:cNvSpPr>
            <a:spLocks noGrp="1"/>
          </p:cNvSpPr>
          <p:nvPr>
            <p:ph type="title"/>
          </p:nvPr>
        </p:nvSpPr>
        <p:spPr/>
        <p:txBody>
          <a:bodyPr/>
          <a:lstStyle/>
          <a:p>
            <a:r>
              <a:rPr lang="de-DE" dirty="0"/>
              <a:t>Überlegen Sie vorher:</a:t>
            </a:r>
          </a:p>
        </p:txBody>
      </p:sp>
      <p:sp>
        <p:nvSpPr>
          <p:cNvPr id="3" name="Inhaltsplatzhalter 2">
            <a:extLst>
              <a:ext uri="{FF2B5EF4-FFF2-40B4-BE49-F238E27FC236}">
                <a16:creationId xmlns:a16="http://schemas.microsoft.com/office/drawing/2014/main" id="{055EA9A0-2A33-7A62-749C-9E2769BE7028}"/>
              </a:ext>
            </a:extLst>
          </p:cNvPr>
          <p:cNvSpPr>
            <a:spLocks noGrp="1"/>
          </p:cNvSpPr>
          <p:nvPr>
            <p:ph idx="1"/>
          </p:nvPr>
        </p:nvSpPr>
        <p:spPr/>
        <p:txBody>
          <a:bodyPr/>
          <a:lstStyle/>
          <a:p>
            <a:r>
              <a:rPr lang="de-DE" dirty="0"/>
              <a:t>Beliebte Apps haben eine Altersempfehlung ab 13 oder älter. Das hat viele Gründe!</a:t>
            </a:r>
          </a:p>
          <a:p>
            <a:r>
              <a:rPr lang="de-DE" dirty="0"/>
              <a:t>Ab wann wollen Sie Ihrem Kind ein Smartphone zumuten?</a:t>
            </a:r>
          </a:p>
          <a:p>
            <a:r>
              <a:rPr lang="de-DE" dirty="0"/>
              <a:t>Erreichbarkeit geht auch mit einfachem Handy!</a:t>
            </a:r>
          </a:p>
          <a:p>
            <a:r>
              <a:rPr lang="de-DE" dirty="0"/>
              <a:t>Kind wird nicht gemobbt, wenn es kein Smartphone hat!</a:t>
            </a:r>
          </a:p>
          <a:p>
            <a:r>
              <a:rPr lang="de-DE" dirty="0"/>
              <a:t>Überlegen Sie, was dafür oder dagegen spricht!</a:t>
            </a:r>
          </a:p>
          <a:p>
            <a:pPr marL="0" indent="0">
              <a:buNone/>
            </a:pPr>
            <a:endParaRPr lang="de-DE" dirty="0"/>
          </a:p>
        </p:txBody>
      </p:sp>
    </p:spTree>
    <p:extLst>
      <p:ext uri="{BB962C8B-B14F-4D97-AF65-F5344CB8AC3E}">
        <p14:creationId xmlns:p14="http://schemas.microsoft.com/office/powerpoint/2010/main" val="215719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7C358-5396-AF3A-3BC0-9A9CFA041858}"/>
              </a:ext>
            </a:extLst>
          </p:cNvPr>
          <p:cNvSpPr>
            <a:spLocks noGrp="1"/>
          </p:cNvSpPr>
          <p:nvPr>
            <p:ph type="title"/>
          </p:nvPr>
        </p:nvSpPr>
        <p:spPr/>
        <p:txBody>
          <a:bodyPr>
            <a:normAutofit/>
          </a:bodyPr>
          <a:lstStyle/>
          <a:p>
            <a:r>
              <a:rPr lang="de-DE" sz="3200" dirty="0"/>
              <a:t>SMZ Stuttgart: </a:t>
            </a:r>
            <a:r>
              <a:rPr lang="de-DE" sz="3200" dirty="0" err="1"/>
              <a:t>Padlet</a:t>
            </a:r>
            <a:r>
              <a:rPr lang="de-DE" sz="3200" dirty="0"/>
              <a:t> Linksammlung für Eltern und Kinder</a:t>
            </a:r>
          </a:p>
        </p:txBody>
      </p:sp>
      <p:sp>
        <p:nvSpPr>
          <p:cNvPr id="3" name="Inhaltsplatzhalter 2">
            <a:extLst>
              <a:ext uri="{FF2B5EF4-FFF2-40B4-BE49-F238E27FC236}">
                <a16:creationId xmlns:a16="http://schemas.microsoft.com/office/drawing/2014/main" id="{D2F8DCBA-8788-805A-E4C6-5C3E23830DA7}"/>
              </a:ext>
            </a:extLst>
          </p:cNvPr>
          <p:cNvSpPr>
            <a:spLocks noGrp="1"/>
          </p:cNvSpPr>
          <p:nvPr>
            <p:ph idx="1"/>
          </p:nvPr>
        </p:nvSpPr>
        <p:spPr/>
        <p:txBody>
          <a:bodyPr/>
          <a:lstStyle/>
          <a:p>
            <a:r>
              <a:rPr lang="de-DE" dirty="0">
                <a:hlinkClick r:id="rId3"/>
              </a:rPr>
              <a:t>https://padlet.com/smz_s/kinder-in-medienwelten-96qo17x2lsih8ns7</a:t>
            </a:r>
            <a:endParaRPr lang="de-DE" dirty="0"/>
          </a:p>
          <a:p>
            <a:r>
              <a:rPr lang="de-DE" dirty="0"/>
              <a:t>Denkanstoß: Minute 8:28</a:t>
            </a:r>
          </a:p>
          <a:p>
            <a:r>
              <a:rPr lang="de-DE" dirty="0"/>
              <a:t>Tipps zur Mediennutzung: Minute 10:12</a:t>
            </a:r>
          </a:p>
        </p:txBody>
      </p:sp>
    </p:spTree>
    <p:extLst>
      <p:ext uri="{BB962C8B-B14F-4D97-AF65-F5344CB8AC3E}">
        <p14:creationId xmlns:p14="http://schemas.microsoft.com/office/powerpoint/2010/main" val="2062588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19C611-6CC0-2EFF-3EE5-6C80DE800090}"/>
              </a:ext>
            </a:extLst>
          </p:cNvPr>
          <p:cNvSpPr>
            <a:spLocks noGrp="1"/>
          </p:cNvSpPr>
          <p:nvPr>
            <p:ph type="title"/>
          </p:nvPr>
        </p:nvSpPr>
        <p:spPr/>
        <p:txBody>
          <a:bodyPr/>
          <a:lstStyle/>
          <a:p>
            <a:r>
              <a:rPr lang="de-DE" dirty="0"/>
              <a:t>Was bietet die Hegelschule?</a:t>
            </a:r>
          </a:p>
        </p:txBody>
      </p:sp>
      <p:sp>
        <p:nvSpPr>
          <p:cNvPr id="3" name="Inhaltsplatzhalter 2">
            <a:extLst>
              <a:ext uri="{FF2B5EF4-FFF2-40B4-BE49-F238E27FC236}">
                <a16:creationId xmlns:a16="http://schemas.microsoft.com/office/drawing/2014/main" id="{19AD1DCB-3DD3-6F32-B35E-924F07EEFD9F}"/>
              </a:ext>
            </a:extLst>
          </p:cNvPr>
          <p:cNvSpPr>
            <a:spLocks noGrp="1"/>
          </p:cNvSpPr>
          <p:nvPr>
            <p:ph idx="1"/>
          </p:nvPr>
        </p:nvSpPr>
        <p:spPr/>
        <p:txBody>
          <a:bodyPr/>
          <a:lstStyle/>
          <a:p>
            <a:r>
              <a:rPr lang="de-DE" dirty="0"/>
              <a:t>Medienunterricht von der 1.-4. Klasse</a:t>
            </a:r>
          </a:p>
          <a:p>
            <a:r>
              <a:rPr lang="de-DE" dirty="0"/>
              <a:t>Mediensprechstunde: Kinder und Erziehungsberechtigte können mit Ihren Fragen kommen, wir beraten Sie</a:t>
            </a:r>
          </a:p>
          <a:p>
            <a:r>
              <a:rPr lang="de-DE" dirty="0"/>
              <a:t>Klicksafe-Broschüre: Smart mobil?! Ist auf der Homepage verlinkt.</a:t>
            </a:r>
          </a:p>
          <a:p>
            <a:endParaRPr lang="de-DE" dirty="0"/>
          </a:p>
          <a:p>
            <a:endParaRPr lang="de-DE" dirty="0"/>
          </a:p>
        </p:txBody>
      </p:sp>
    </p:spTree>
    <p:extLst>
      <p:ext uri="{BB962C8B-B14F-4D97-AF65-F5344CB8AC3E}">
        <p14:creationId xmlns:p14="http://schemas.microsoft.com/office/powerpoint/2010/main" val="545044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79A29-66AF-1806-F5A8-53074128F018}"/>
              </a:ext>
            </a:extLst>
          </p:cNvPr>
          <p:cNvSpPr>
            <a:spLocks noGrp="1"/>
          </p:cNvSpPr>
          <p:nvPr>
            <p:ph type="title"/>
          </p:nvPr>
        </p:nvSpPr>
        <p:spPr/>
        <p:txBody>
          <a:bodyPr/>
          <a:lstStyle/>
          <a:p>
            <a:r>
              <a:rPr lang="de-DE"/>
              <a:t>Nützliche Adressen </a:t>
            </a:r>
          </a:p>
        </p:txBody>
      </p:sp>
      <p:sp>
        <p:nvSpPr>
          <p:cNvPr id="3" name="Inhaltsplatzhalter 2">
            <a:extLst>
              <a:ext uri="{FF2B5EF4-FFF2-40B4-BE49-F238E27FC236}">
                <a16:creationId xmlns:a16="http://schemas.microsoft.com/office/drawing/2014/main" id="{1FBB789E-DA19-29B1-C520-DC6EE9A5F617}"/>
              </a:ext>
            </a:extLst>
          </p:cNvPr>
          <p:cNvSpPr>
            <a:spLocks noGrp="1"/>
          </p:cNvSpPr>
          <p:nvPr>
            <p:ph idx="1"/>
          </p:nvPr>
        </p:nvSpPr>
        <p:spPr/>
        <p:txBody>
          <a:bodyPr>
            <a:normAutofit lnSpcReduction="10000"/>
          </a:bodyPr>
          <a:lstStyle/>
          <a:p>
            <a:r>
              <a:rPr lang="de-DE"/>
              <a:t>Mutter-kutter.de</a:t>
            </a:r>
          </a:p>
          <a:p>
            <a:r>
              <a:rPr lang="de-DE">
                <a:hlinkClick r:id="rId3"/>
              </a:rPr>
              <a:t>www.medienkurse-fuer-eltern.info</a:t>
            </a:r>
            <a:r>
              <a:rPr lang="de-DE"/>
              <a:t> (Kostenlose online-Medienkurse für Eltern)</a:t>
            </a:r>
          </a:p>
          <a:p>
            <a:r>
              <a:rPr lang="de-DE"/>
              <a:t>Klicksafe.de (Material für Lehrer, Eltern und die Elternarbeit, teilweise kostenlose Broschüren und viele Downloads, </a:t>
            </a:r>
            <a:r>
              <a:rPr lang="de-DE" err="1"/>
              <a:t>Erklärfilme</a:t>
            </a:r>
            <a:r>
              <a:rPr lang="de-DE"/>
              <a:t>) (zeigen)</a:t>
            </a:r>
          </a:p>
          <a:p>
            <a:r>
              <a:rPr lang="de-DE"/>
              <a:t>Medien-kindersicher.de</a:t>
            </a:r>
          </a:p>
          <a:p>
            <a:r>
              <a:rPr lang="de-DE"/>
              <a:t>Mediennutzungsvertrag.de</a:t>
            </a:r>
          </a:p>
          <a:p>
            <a:r>
              <a:rPr lang="de-DE"/>
              <a:t>Ratgeber-videospiele.de</a:t>
            </a:r>
          </a:p>
          <a:p>
            <a:r>
              <a:rPr lang="de-DE"/>
              <a:t>Spieleratgeber NRW</a:t>
            </a:r>
          </a:p>
          <a:p>
            <a:r>
              <a:rPr lang="de-DE"/>
              <a:t>Chaos macht Schule </a:t>
            </a:r>
            <a:r>
              <a:rPr lang="de-DE">
                <a:hlinkClick r:id="rId4"/>
              </a:rPr>
              <a:t>www.ccc.de/schule</a:t>
            </a:r>
            <a:r>
              <a:rPr lang="de-DE"/>
              <a:t> (Chaos Computerclub)</a:t>
            </a:r>
          </a:p>
        </p:txBody>
      </p:sp>
    </p:spTree>
    <p:extLst>
      <p:ext uri="{BB962C8B-B14F-4D97-AF65-F5344CB8AC3E}">
        <p14:creationId xmlns:p14="http://schemas.microsoft.com/office/powerpoint/2010/main" val="864227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3C1B2-9795-2428-FAD6-1D363DEE69C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760601-C02D-F40C-289C-FD466230518E}"/>
              </a:ext>
            </a:extLst>
          </p:cNvPr>
          <p:cNvSpPr>
            <a:spLocks noGrp="1"/>
          </p:cNvSpPr>
          <p:nvPr>
            <p:ph type="title"/>
          </p:nvPr>
        </p:nvSpPr>
        <p:spPr/>
        <p:txBody>
          <a:bodyPr/>
          <a:lstStyle/>
          <a:p>
            <a:r>
              <a:rPr lang="de-DE"/>
              <a:t>Nützliche Adressen </a:t>
            </a:r>
          </a:p>
        </p:txBody>
      </p:sp>
      <p:sp>
        <p:nvSpPr>
          <p:cNvPr id="3" name="Inhaltsplatzhalter 2">
            <a:extLst>
              <a:ext uri="{FF2B5EF4-FFF2-40B4-BE49-F238E27FC236}">
                <a16:creationId xmlns:a16="http://schemas.microsoft.com/office/drawing/2014/main" id="{D6B5F5B5-D538-D548-3370-51A6C535F4B9}"/>
              </a:ext>
            </a:extLst>
          </p:cNvPr>
          <p:cNvSpPr>
            <a:spLocks noGrp="1"/>
          </p:cNvSpPr>
          <p:nvPr>
            <p:ph idx="1"/>
          </p:nvPr>
        </p:nvSpPr>
        <p:spPr/>
        <p:txBody>
          <a:bodyPr>
            <a:normAutofit/>
          </a:bodyPr>
          <a:lstStyle/>
          <a:p>
            <a:r>
              <a:rPr lang="de-DE" dirty="0">
                <a:hlinkClick r:id="rId3"/>
              </a:rPr>
              <a:t>Jugendmedienschutz | Stadtmedienzentrum Stuttgart</a:t>
            </a:r>
            <a:endParaRPr lang="de-DE" dirty="0"/>
          </a:p>
          <a:p>
            <a:r>
              <a:rPr lang="de-DE" dirty="0">
                <a:hlinkClick r:id="rId4"/>
              </a:rPr>
              <a:t>Kinder in Medienwelten </a:t>
            </a:r>
            <a:r>
              <a:rPr lang="de-DE" dirty="0"/>
              <a:t>(</a:t>
            </a:r>
            <a:r>
              <a:rPr lang="de-DE" dirty="0" err="1"/>
              <a:t>Padlet</a:t>
            </a:r>
            <a:r>
              <a:rPr lang="de-DE" dirty="0"/>
              <a:t> des SMZ Stuttgart)</a:t>
            </a:r>
          </a:p>
          <a:p>
            <a:r>
              <a:rPr lang="de-DE" dirty="0"/>
              <a:t>Schoolcrime Podcast: </a:t>
            </a:r>
            <a:r>
              <a:rPr lang="de-DE" dirty="0" err="1">
                <a:hlinkClick r:id="rId5"/>
              </a:rPr>
              <a:t>SchoolCrime</a:t>
            </a:r>
            <a:r>
              <a:rPr lang="de-DE" dirty="0">
                <a:hlinkClick r:id="rId5"/>
              </a:rPr>
              <a:t> Podcast - Der medienpädagogische Podcast zu Smartphone-Delikten im Schul-Alltag | Landesmedienzentrum Baden-Württemberg</a:t>
            </a:r>
            <a:endParaRPr lang="de-DE" dirty="0"/>
          </a:p>
          <a:p>
            <a:pPr marL="0" indent="0">
              <a:buNone/>
            </a:pPr>
            <a:endParaRPr lang="de-DE" dirty="0"/>
          </a:p>
        </p:txBody>
      </p:sp>
    </p:spTree>
    <p:extLst>
      <p:ext uri="{BB962C8B-B14F-4D97-AF65-F5344CB8AC3E}">
        <p14:creationId xmlns:p14="http://schemas.microsoft.com/office/powerpoint/2010/main" val="1563232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4387C-2E33-3FB8-5316-FD0216453A59}"/>
              </a:ext>
            </a:extLst>
          </p:cNvPr>
          <p:cNvSpPr>
            <a:spLocks noGrp="1"/>
          </p:cNvSpPr>
          <p:nvPr>
            <p:ph type="title"/>
          </p:nvPr>
        </p:nvSpPr>
        <p:spPr/>
        <p:txBody>
          <a:bodyPr/>
          <a:lstStyle/>
          <a:p>
            <a:r>
              <a:rPr lang="de-DE"/>
              <a:t>Literatur und weitere Quellen</a:t>
            </a:r>
          </a:p>
        </p:txBody>
      </p:sp>
      <p:sp>
        <p:nvSpPr>
          <p:cNvPr id="3" name="Inhaltsplatzhalter 2">
            <a:extLst>
              <a:ext uri="{FF2B5EF4-FFF2-40B4-BE49-F238E27FC236}">
                <a16:creationId xmlns:a16="http://schemas.microsoft.com/office/drawing/2014/main" id="{CF18EEC7-3C9D-0CE6-8CD5-A6A8E1191364}"/>
              </a:ext>
            </a:extLst>
          </p:cNvPr>
          <p:cNvSpPr>
            <a:spLocks noGrp="1"/>
          </p:cNvSpPr>
          <p:nvPr>
            <p:ph idx="1"/>
          </p:nvPr>
        </p:nvSpPr>
        <p:spPr>
          <a:xfrm>
            <a:off x="914400" y="1524000"/>
            <a:ext cx="10372344" cy="4929352"/>
          </a:xfrm>
        </p:spPr>
        <p:txBody>
          <a:bodyPr>
            <a:normAutofit fontScale="92500" lnSpcReduction="20000"/>
          </a:bodyPr>
          <a:lstStyle/>
          <a:p>
            <a:r>
              <a:rPr lang="de-DE" dirty="0"/>
              <a:t>Dagmar Geisel, Nikolai Renger: Sicher im Netz-Wie schütze ich mich vor Missbrauch und Betrug</a:t>
            </a:r>
          </a:p>
          <a:p>
            <a:r>
              <a:rPr lang="de-DE" dirty="0"/>
              <a:t>Silke Müller: Wir verlieren unsere Kinder-Gewalt-Missbrauch-Rassismus</a:t>
            </a:r>
          </a:p>
          <a:p>
            <a:r>
              <a:rPr lang="de-DE" dirty="0"/>
              <a:t>Silke Müller: Wer schützt unsere Kinder? </a:t>
            </a:r>
          </a:p>
          <a:p>
            <a:r>
              <a:rPr lang="de-DE" dirty="0"/>
              <a:t>Daniel Wolff: Allein mit dem Handy – So schützen wir unsere Kinder</a:t>
            </a:r>
          </a:p>
          <a:p>
            <a:r>
              <a:rPr lang="de-DE" dirty="0"/>
              <a:t>Dein Spiegel: Ausgabe Nr. 9/2024, Nr. 10/2024</a:t>
            </a:r>
          </a:p>
          <a:p>
            <a:r>
              <a:rPr lang="de-DE" dirty="0"/>
              <a:t>Podcast - Die Schule brennt bei ARD Audiothek: Clemens Beisel: Handysüchtige Kinder-Was Schulen und Eltern tun können</a:t>
            </a:r>
          </a:p>
          <a:p>
            <a:r>
              <a:rPr lang="de-DE" dirty="0"/>
              <a:t>Podcast – Die Schule brennt bei ARD Audiothek: Saskia </a:t>
            </a:r>
            <a:r>
              <a:rPr lang="de-DE" dirty="0" err="1"/>
              <a:t>Nakari</a:t>
            </a:r>
            <a:r>
              <a:rPr lang="de-DE" dirty="0"/>
              <a:t>: Mobbing und sexualisierte Gewalt im Klassenchat (März 2025)</a:t>
            </a:r>
          </a:p>
          <a:p>
            <a:r>
              <a:rPr lang="de-DE" dirty="0"/>
              <a:t>SMZ Stuttgart: </a:t>
            </a:r>
            <a:r>
              <a:rPr lang="de-DE" dirty="0" err="1"/>
              <a:t>Padlet</a:t>
            </a:r>
            <a:r>
              <a:rPr lang="de-DE" dirty="0"/>
              <a:t> Linksammlung für Eltern und Kinder: </a:t>
            </a:r>
            <a:r>
              <a:rPr lang="de-DE" dirty="0">
                <a:hlinkClick r:id="rId3"/>
              </a:rPr>
              <a:t>https://padlet.com/smz_s/kinder-in-medienwelten-96qo17x2lsih8ns7</a:t>
            </a:r>
            <a:endParaRPr lang="de-DE" dirty="0"/>
          </a:p>
          <a:p>
            <a:r>
              <a:rPr lang="de-DE">
                <a:effectLst/>
                <a:latin typeface="WsC Grundschrift"/>
              </a:rPr>
              <a:t>www.schau-hin.info/grundlagen/ab-welchem-alter.de</a:t>
            </a:r>
            <a:endParaRPr lang="de-DE" dirty="0"/>
          </a:p>
          <a:p>
            <a:endParaRPr lang="de-DE" dirty="0"/>
          </a:p>
        </p:txBody>
      </p:sp>
    </p:spTree>
    <p:extLst>
      <p:ext uri="{BB962C8B-B14F-4D97-AF65-F5344CB8AC3E}">
        <p14:creationId xmlns:p14="http://schemas.microsoft.com/office/powerpoint/2010/main" val="249423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53555-B753-9A8B-4E01-A90A7D695491}"/>
              </a:ext>
            </a:extLst>
          </p:cNvPr>
          <p:cNvSpPr>
            <a:spLocks noGrp="1"/>
          </p:cNvSpPr>
          <p:nvPr>
            <p:ph type="title"/>
          </p:nvPr>
        </p:nvSpPr>
        <p:spPr/>
        <p:txBody>
          <a:bodyPr/>
          <a:lstStyle/>
          <a:p>
            <a:r>
              <a:rPr lang="de-DE"/>
              <a:t> </a:t>
            </a:r>
          </a:p>
        </p:txBody>
      </p:sp>
      <p:sp>
        <p:nvSpPr>
          <p:cNvPr id="3" name="Inhaltsplatzhalter 2">
            <a:extLst>
              <a:ext uri="{FF2B5EF4-FFF2-40B4-BE49-F238E27FC236}">
                <a16:creationId xmlns:a16="http://schemas.microsoft.com/office/drawing/2014/main" id="{98224699-1D31-7041-B075-25B21D3A4857}"/>
              </a:ext>
            </a:extLst>
          </p:cNvPr>
          <p:cNvSpPr>
            <a:spLocks noGrp="1"/>
          </p:cNvSpPr>
          <p:nvPr>
            <p:ph idx="1"/>
          </p:nvPr>
        </p:nvSpPr>
        <p:spPr/>
        <p:txBody>
          <a:bodyPr/>
          <a:lstStyle/>
          <a:p>
            <a:pPr>
              <a:buFont typeface="Wingdings" panose="05000000000000000000" pitchFamily="2" charset="2"/>
              <a:buChar char="Ø"/>
            </a:pPr>
            <a:r>
              <a:rPr lang="de-DE" dirty="0"/>
              <a:t>Fragen?</a:t>
            </a:r>
          </a:p>
          <a:p>
            <a:pPr>
              <a:buFont typeface="Wingdings" panose="05000000000000000000" pitchFamily="2" charset="2"/>
              <a:buChar char="Ø"/>
            </a:pPr>
            <a:r>
              <a:rPr lang="de-DE" dirty="0"/>
              <a:t>Vielen Dank für Ihre Aufmerksamkeit!</a:t>
            </a:r>
          </a:p>
        </p:txBody>
      </p:sp>
    </p:spTree>
    <p:extLst>
      <p:ext uri="{BB962C8B-B14F-4D97-AF65-F5344CB8AC3E}">
        <p14:creationId xmlns:p14="http://schemas.microsoft.com/office/powerpoint/2010/main" val="135392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92FA585-017C-40CA-9D8D-27478008F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713ADD6-4A4A-4609-9D89-D0BD8E7FE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5" y="0"/>
            <a:ext cx="5192874"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783F615A-4EEB-4296-92B1-1041C55DA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38600" cy="6172200"/>
          </a:xfrm>
          <a:custGeom>
            <a:avLst/>
            <a:gdLst>
              <a:gd name="connsiteX0" fmla="*/ 0 w 4038600"/>
              <a:gd name="connsiteY0" fmla="*/ 0 h 6172200"/>
              <a:gd name="connsiteX1" fmla="*/ 4038600 w 4038600"/>
              <a:gd name="connsiteY1" fmla="*/ 0 h 6172200"/>
              <a:gd name="connsiteX2" fmla="*/ 4038600 w 4038600"/>
              <a:gd name="connsiteY2" fmla="*/ 2741245 h 6172200"/>
              <a:gd name="connsiteX3" fmla="*/ 4038600 w 4038600"/>
              <a:gd name="connsiteY3" fmla="*/ 2765067 h 6172200"/>
              <a:gd name="connsiteX4" fmla="*/ 4037397 w 4038600"/>
              <a:gd name="connsiteY4" fmla="*/ 2765067 h 6172200"/>
              <a:gd name="connsiteX5" fmla="*/ 4020887 w 4038600"/>
              <a:gd name="connsiteY5" fmla="*/ 3092040 h 6172200"/>
              <a:gd name="connsiteX6" fmla="*/ 607645 w 4038600"/>
              <a:gd name="connsiteY6" fmla="*/ 6172200 h 6172200"/>
              <a:gd name="connsiteX7" fmla="*/ 453014 w 4038600"/>
              <a:gd name="connsiteY7" fmla="*/ 6168290 h 6172200"/>
              <a:gd name="connsiteX8" fmla="*/ 0 w 4038600"/>
              <a:gd name="connsiteY8" fmla="*/ 616829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6172200">
                <a:moveTo>
                  <a:pt x="0" y="0"/>
                </a:moveTo>
                <a:lnTo>
                  <a:pt x="4038600" y="0"/>
                </a:lnTo>
                <a:lnTo>
                  <a:pt x="4038600" y="2741245"/>
                </a:lnTo>
                <a:lnTo>
                  <a:pt x="4038600" y="2765067"/>
                </a:lnTo>
                <a:lnTo>
                  <a:pt x="4037397" y="2765067"/>
                </a:lnTo>
                <a:lnTo>
                  <a:pt x="4020887" y="3092040"/>
                </a:lnTo>
                <a:cubicBezTo>
                  <a:pt x="3845187" y="4822120"/>
                  <a:pt x="2384080" y="6172200"/>
                  <a:pt x="607645" y="6172200"/>
                </a:cubicBezTo>
                <a:lnTo>
                  <a:pt x="453014" y="6168290"/>
                </a:lnTo>
                <a:lnTo>
                  <a:pt x="0" y="616829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A5FB2A7-04D8-4377-A3D3-A5DCCC48B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07828" y="2084230"/>
            <a:ext cx="4354666" cy="5192873"/>
          </a:xfrm>
          <a:custGeom>
            <a:avLst/>
            <a:gdLst>
              <a:gd name="connsiteX0" fmla="*/ 4354666 w 4354666"/>
              <a:gd name="connsiteY0" fmla="*/ 3430955 h 5192873"/>
              <a:gd name="connsiteX1" fmla="*/ 1274506 w 4354666"/>
              <a:gd name="connsiteY1" fmla="*/ 17713 h 5192873"/>
              <a:gd name="connsiteX2" fmla="*/ 947533 w 4354666"/>
              <a:gd name="connsiteY2" fmla="*/ 1203 h 5192873"/>
              <a:gd name="connsiteX3" fmla="*/ 947533 w 4354666"/>
              <a:gd name="connsiteY3" fmla="*/ 0 h 5192873"/>
              <a:gd name="connsiteX4" fmla="*/ 923711 w 4354666"/>
              <a:gd name="connsiteY4" fmla="*/ 0 h 5192873"/>
              <a:gd name="connsiteX5" fmla="*/ 0 w 4354666"/>
              <a:gd name="connsiteY5" fmla="*/ 0 h 5192873"/>
              <a:gd name="connsiteX6" fmla="*/ 0 w 4354666"/>
              <a:gd name="connsiteY6" fmla="*/ 5192873 h 5192873"/>
              <a:gd name="connsiteX7" fmla="*/ 4350756 w 4354666"/>
              <a:gd name="connsiteY7" fmla="*/ 5192873 h 5192873"/>
              <a:gd name="connsiteX8" fmla="*/ 4350756 w 4354666"/>
              <a:gd name="connsiteY8" fmla="*/ 3585586 h 519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666" h="5192873">
                <a:moveTo>
                  <a:pt x="4354666" y="3430955"/>
                </a:moveTo>
                <a:cubicBezTo>
                  <a:pt x="4354666" y="1654520"/>
                  <a:pt x="3004586" y="193413"/>
                  <a:pt x="1274506" y="17713"/>
                </a:cubicBezTo>
                <a:lnTo>
                  <a:pt x="947533" y="1203"/>
                </a:lnTo>
                <a:lnTo>
                  <a:pt x="947533" y="0"/>
                </a:lnTo>
                <a:lnTo>
                  <a:pt x="923711" y="0"/>
                </a:lnTo>
                <a:lnTo>
                  <a:pt x="0" y="0"/>
                </a:lnTo>
                <a:lnTo>
                  <a:pt x="0" y="5192873"/>
                </a:lnTo>
                <a:lnTo>
                  <a:pt x="4350756" y="5192873"/>
                </a:lnTo>
                <a:lnTo>
                  <a:pt x="4350756" y="3585586"/>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F979C4C-0C43-E9F5-B013-98E90AF9A2AD}"/>
              </a:ext>
            </a:extLst>
          </p:cNvPr>
          <p:cNvSpPr>
            <a:spLocks noGrp="1"/>
          </p:cNvSpPr>
          <p:nvPr>
            <p:ph type="title"/>
          </p:nvPr>
        </p:nvSpPr>
        <p:spPr>
          <a:xfrm>
            <a:off x="609601" y="685799"/>
            <a:ext cx="4038600" cy="4834719"/>
          </a:xfrm>
        </p:spPr>
        <p:txBody>
          <a:bodyPr anchor="t">
            <a:normAutofit/>
          </a:bodyPr>
          <a:lstStyle/>
          <a:p>
            <a:r>
              <a:rPr lang="de-DE" sz="3100">
                <a:solidFill>
                  <a:srgbClr val="FFFFFF"/>
                </a:solidFill>
              </a:rPr>
              <a:t>Ausgangssituation </a:t>
            </a:r>
          </a:p>
        </p:txBody>
      </p:sp>
      <p:sp>
        <p:nvSpPr>
          <p:cNvPr id="3" name="Inhaltsplatzhalter 2">
            <a:extLst>
              <a:ext uri="{FF2B5EF4-FFF2-40B4-BE49-F238E27FC236}">
                <a16:creationId xmlns:a16="http://schemas.microsoft.com/office/drawing/2014/main" id="{A0357D93-E901-C093-2F17-91DD22449D4F}"/>
              </a:ext>
            </a:extLst>
          </p:cNvPr>
          <p:cNvSpPr>
            <a:spLocks noGrp="1"/>
          </p:cNvSpPr>
          <p:nvPr>
            <p:ph idx="1"/>
          </p:nvPr>
        </p:nvSpPr>
        <p:spPr>
          <a:xfrm>
            <a:off x="6096000" y="685800"/>
            <a:ext cx="5192874" cy="5491163"/>
          </a:xfrm>
        </p:spPr>
        <p:txBody>
          <a:bodyPr>
            <a:normAutofit/>
          </a:bodyPr>
          <a:lstStyle/>
          <a:p>
            <a:pPr marL="0" indent="0">
              <a:lnSpc>
                <a:spcPct val="110000"/>
              </a:lnSpc>
              <a:buNone/>
            </a:pPr>
            <a:r>
              <a:rPr lang="de-DE" sz="1600" dirty="0"/>
              <a:t>Mit dem Zugang zum Internet eröffnen wir unseren Kindern eine faszinierende Welt. </a:t>
            </a:r>
          </a:p>
          <a:p>
            <a:pPr marL="0" indent="0">
              <a:lnSpc>
                <a:spcPct val="110000"/>
              </a:lnSpc>
              <a:buNone/>
            </a:pPr>
            <a:endParaRPr lang="de-DE" sz="1600" dirty="0"/>
          </a:p>
          <a:p>
            <a:pPr marL="0" indent="0">
              <a:lnSpc>
                <a:spcPct val="110000"/>
              </a:lnSpc>
              <a:buNone/>
            </a:pPr>
            <a:r>
              <a:rPr lang="de-DE" sz="1600" dirty="0"/>
              <a:t>Stellen Sie sich die Fragen:</a:t>
            </a:r>
          </a:p>
          <a:p>
            <a:pPr marL="0" indent="0">
              <a:lnSpc>
                <a:spcPct val="110000"/>
              </a:lnSpc>
              <a:buNone/>
            </a:pPr>
            <a:r>
              <a:rPr lang="de-DE" sz="1600" dirty="0"/>
              <a:t>„Würde ich mein Kind ohne Begleitung und Aufklärung eine Straße überqueren lassen ?</a:t>
            </a:r>
          </a:p>
          <a:p>
            <a:pPr marL="0" indent="0">
              <a:lnSpc>
                <a:spcPct val="110000"/>
              </a:lnSpc>
              <a:buNone/>
            </a:pPr>
            <a:r>
              <a:rPr lang="de-DE" sz="1600" dirty="0"/>
              <a:t>Würde ich mein Kind alleine im Sandkasten bei lauter Fremden sitzen lassen und selber Kaffeetrinken gehen?</a:t>
            </a:r>
          </a:p>
          <a:p>
            <a:pPr marL="0" indent="0">
              <a:lnSpc>
                <a:spcPct val="110000"/>
              </a:lnSpc>
              <a:buNone/>
            </a:pPr>
            <a:r>
              <a:rPr lang="de-DE" sz="1600" dirty="0"/>
              <a:t>Ja? Nein? </a:t>
            </a:r>
          </a:p>
          <a:p>
            <a:pPr marL="0" indent="0">
              <a:lnSpc>
                <a:spcPct val="110000"/>
              </a:lnSpc>
              <a:buNone/>
            </a:pPr>
            <a:endParaRPr lang="de-DE" sz="1600" dirty="0"/>
          </a:p>
          <a:p>
            <a:pPr marL="0" indent="0">
              <a:lnSpc>
                <a:spcPct val="110000"/>
              </a:lnSpc>
              <a:buNone/>
            </a:pPr>
            <a:r>
              <a:rPr lang="de-DE" sz="1600" dirty="0">
                <a:sym typeface="Wingdings" panose="05000000000000000000" pitchFamily="2" charset="2"/>
              </a:rPr>
              <a:t>Wir müssen uns klar machen, nur, weil es virtuell ist, ist es für die Kinder nicht weniger real. </a:t>
            </a:r>
          </a:p>
          <a:p>
            <a:pPr marL="0" indent="0">
              <a:lnSpc>
                <a:spcPct val="110000"/>
              </a:lnSpc>
              <a:buNone/>
            </a:pPr>
            <a:r>
              <a:rPr lang="de-DE" sz="1600" dirty="0">
                <a:sym typeface="Wingdings" panose="05000000000000000000" pitchFamily="2" charset="2"/>
              </a:rPr>
              <a:t>Mein Kind wird zwar nicht von einem Auto überfahren. Aber der unbegleitete Ausflug ins Internet kann tiefe seelische und damit auch körperliche Wunden hinterlassen.</a:t>
            </a:r>
          </a:p>
        </p:txBody>
      </p:sp>
    </p:spTree>
    <p:extLst>
      <p:ext uri="{BB962C8B-B14F-4D97-AF65-F5344CB8AC3E}">
        <p14:creationId xmlns:p14="http://schemas.microsoft.com/office/powerpoint/2010/main" val="243701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50EAB14-8951-2851-2575-3D783303C792}"/>
              </a:ext>
            </a:extLst>
          </p:cNvPr>
          <p:cNvPicPr>
            <a:picLocks noChangeAspect="1"/>
          </p:cNvPicPr>
          <p:nvPr/>
        </p:nvPicPr>
        <p:blipFill>
          <a:blip r:embed="rId3"/>
          <a:srcRect l="14397" t="9359" r="14914" b="8000"/>
          <a:stretch/>
        </p:blipFill>
        <p:spPr>
          <a:xfrm>
            <a:off x="662152" y="136635"/>
            <a:ext cx="9802064" cy="6180082"/>
          </a:xfrm>
          <a:prstGeom prst="rect">
            <a:avLst/>
          </a:prstGeom>
        </p:spPr>
      </p:pic>
      <p:sp>
        <p:nvSpPr>
          <p:cNvPr id="4" name="Textfeld 3">
            <a:extLst>
              <a:ext uri="{FF2B5EF4-FFF2-40B4-BE49-F238E27FC236}">
                <a16:creationId xmlns:a16="http://schemas.microsoft.com/office/drawing/2014/main" id="{C03C61AF-F343-C211-C8E1-B3B495DADF8B}"/>
              </a:ext>
            </a:extLst>
          </p:cNvPr>
          <p:cNvSpPr txBox="1"/>
          <p:nvPr/>
        </p:nvSpPr>
        <p:spPr>
          <a:xfrm>
            <a:off x="210207" y="6516414"/>
            <a:ext cx="9711559" cy="246221"/>
          </a:xfrm>
          <a:prstGeom prst="rect">
            <a:avLst/>
          </a:prstGeom>
          <a:noFill/>
        </p:spPr>
        <p:txBody>
          <a:bodyPr wrap="square" rtlCol="0">
            <a:spAutoFit/>
          </a:bodyPr>
          <a:lstStyle/>
          <a:p>
            <a:r>
              <a:rPr lang="de-DE" sz="1000"/>
              <a:t>https://padlet.com/smz_s/kinder-in-medienwelten96qo17x2lsih8ns7/wish/kxodWGmN9LnEQgP7</a:t>
            </a:r>
          </a:p>
        </p:txBody>
      </p:sp>
    </p:spTree>
    <p:extLst>
      <p:ext uri="{BB962C8B-B14F-4D97-AF65-F5344CB8AC3E}">
        <p14:creationId xmlns:p14="http://schemas.microsoft.com/office/powerpoint/2010/main" val="1158399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1F0D605-99EB-2E00-8FDE-AD05ECC8CA40}"/>
              </a:ext>
            </a:extLst>
          </p:cNvPr>
          <p:cNvPicPr>
            <a:picLocks noChangeAspect="1"/>
          </p:cNvPicPr>
          <p:nvPr/>
        </p:nvPicPr>
        <p:blipFill>
          <a:blip r:embed="rId3"/>
          <a:stretch>
            <a:fillRect/>
          </a:stretch>
        </p:blipFill>
        <p:spPr>
          <a:xfrm>
            <a:off x="413544" y="251969"/>
            <a:ext cx="11364911" cy="6354062"/>
          </a:xfrm>
          <a:prstGeom prst="rect">
            <a:avLst/>
          </a:prstGeom>
        </p:spPr>
      </p:pic>
      <p:sp>
        <p:nvSpPr>
          <p:cNvPr id="5" name="Textfeld 4">
            <a:extLst>
              <a:ext uri="{FF2B5EF4-FFF2-40B4-BE49-F238E27FC236}">
                <a16:creationId xmlns:a16="http://schemas.microsoft.com/office/drawing/2014/main" id="{73FFB5B8-B8A8-84D1-2F5A-48D3A5503223}"/>
              </a:ext>
            </a:extLst>
          </p:cNvPr>
          <p:cNvSpPr txBox="1"/>
          <p:nvPr/>
        </p:nvSpPr>
        <p:spPr>
          <a:xfrm>
            <a:off x="262759" y="6421365"/>
            <a:ext cx="5463355" cy="246221"/>
          </a:xfrm>
          <a:prstGeom prst="rect">
            <a:avLst/>
          </a:prstGeom>
          <a:noFill/>
        </p:spPr>
        <p:txBody>
          <a:bodyPr wrap="none" rtlCol="0">
            <a:spAutoFit/>
          </a:bodyPr>
          <a:lstStyle/>
          <a:p>
            <a:r>
              <a:rPr lang="de-DE" sz="1000"/>
              <a:t>https://padlet.com/smz_s/kinder-in-medienwelten96qo17x2lsih8ns7/wish/kxodWGmN9LnEQgP7</a:t>
            </a:r>
          </a:p>
        </p:txBody>
      </p:sp>
    </p:spTree>
    <p:extLst>
      <p:ext uri="{BB962C8B-B14F-4D97-AF65-F5344CB8AC3E}">
        <p14:creationId xmlns:p14="http://schemas.microsoft.com/office/powerpoint/2010/main" val="4220551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C3632-13BE-A3DA-F2C6-1AEF395115C1}"/>
              </a:ext>
            </a:extLst>
          </p:cNvPr>
          <p:cNvSpPr>
            <a:spLocks noGrp="1"/>
          </p:cNvSpPr>
          <p:nvPr>
            <p:ph type="title"/>
          </p:nvPr>
        </p:nvSpPr>
        <p:spPr/>
        <p:txBody>
          <a:bodyPr/>
          <a:lstStyle/>
          <a:p>
            <a:r>
              <a:rPr lang="de-DE"/>
              <a:t>Sichere Wege in die digitale Welt </a:t>
            </a:r>
          </a:p>
        </p:txBody>
      </p:sp>
      <p:sp>
        <p:nvSpPr>
          <p:cNvPr id="3" name="Inhaltsplatzhalter 2">
            <a:extLst>
              <a:ext uri="{FF2B5EF4-FFF2-40B4-BE49-F238E27FC236}">
                <a16:creationId xmlns:a16="http://schemas.microsoft.com/office/drawing/2014/main" id="{31F02BDA-D74F-1B5F-706C-DE28C703DFFA}"/>
              </a:ext>
            </a:extLst>
          </p:cNvPr>
          <p:cNvSpPr>
            <a:spLocks noGrp="1"/>
          </p:cNvSpPr>
          <p:nvPr>
            <p:ph idx="1"/>
          </p:nvPr>
        </p:nvSpPr>
        <p:spPr/>
        <p:txBody>
          <a:bodyPr/>
          <a:lstStyle/>
          <a:p>
            <a:pPr marL="0" indent="0">
              <a:buNone/>
            </a:pPr>
            <a:endParaRPr lang="de-DE"/>
          </a:p>
          <a:p>
            <a:r>
              <a:rPr lang="de-DE"/>
              <a:t>Die Welt ist digital und wir müssen einen Weg finden damit umzugehen und unsere Kinder dazu befähigen damit zu leben </a:t>
            </a:r>
            <a:r>
              <a:rPr lang="de-DE">
                <a:sym typeface="Wingdings" panose="05000000000000000000" pitchFamily="2" charset="2"/>
              </a:rPr>
              <a:t> gesamtgesellschaftliches Problem</a:t>
            </a:r>
            <a:endParaRPr lang="de-DE"/>
          </a:p>
          <a:p>
            <a:r>
              <a:rPr lang="de-DE"/>
              <a:t>Wir sind keine reinen Konsumenten mehr, sondern auch Produzenten.</a:t>
            </a:r>
          </a:p>
          <a:p>
            <a:r>
              <a:rPr lang="de-DE"/>
              <a:t>Wir wollen und müssen Kindern Raum geben, über ihre Erfahrungen zu sprechen und sie gleichzeitig auf derartige Situationen vorbereiten</a:t>
            </a:r>
          </a:p>
        </p:txBody>
      </p:sp>
    </p:spTree>
    <p:extLst>
      <p:ext uri="{BB962C8B-B14F-4D97-AF65-F5344CB8AC3E}">
        <p14:creationId xmlns:p14="http://schemas.microsoft.com/office/powerpoint/2010/main" val="240675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2FA585-017C-40CA-9D8D-27478008F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13ADD6-4A4A-4609-9D89-D0BD8E7FE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5" y="0"/>
            <a:ext cx="5192874"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3F615A-4EEB-4296-92B1-1041C55DA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38600" cy="6172200"/>
          </a:xfrm>
          <a:custGeom>
            <a:avLst/>
            <a:gdLst>
              <a:gd name="connsiteX0" fmla="*/ 0 w 4038600"/>
              <a:gd name="connsiteY0" fmla="*/ 0 h 6172200"/>
              <a:gd name="connsiteX1" fmla="*/ 4038600 w 4038600"/>
              <a:gd name="connsiteY1" fmla="*/ 0 h 6172200"/>
              <a:gd name="connsiteX2" fmla="*/ 4038600 w 4038600"/>
              <a:gd name="connsiteY2" fmla="*/ 2741245 h 6172200"/>
              <a:gd name="connsiteX3" fmla="*/ 4038600 w 4038600"/>
              <a:gd name="connsiteY3" fmla="*/ 2765067 h 6172200"/>
              <a:gd name="connsiteX4" fmla="*/ 4037397 w 4038600"/>
              <a:gd name="connsiteY4" fmla="*/ 2765067 h 6172200"/>
              <a:gd name="connsiteX5" fmla="*/ 4020887 w 4038600"/>
              <a:gd name="connsiteY5" fmla="*/ 3092040 h 6172200"/>
              <a:gd name="connsiteX6" fmla="*/ 607645 w 4038600"/>
              <a:gd name="connsiteY6" fmla="*/ 6172200 h 6172200"/>
              <a:gd name="connsiteX7" fmla="*/ 453014 w 4038600"/>
              <a:gd name="connsiteY7" fmla="*/ 6168290 h 6172200"/>
              <a:gd name="connsiteX8" fmla="*/ 0 w 4038600"/>
              <a:gd name="connsiteY8" fmla="*/ 616829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6172200">
                <a:moveTo>
                  <a:pt x="0" y="0"/>
                </a:moveTo>
                <a:lnTo>
                  <a:pt x="4038600" y="0"/>
                </a:lnTo>
                <a:lnTo>
                  <a:pt x="4038600" y="2741245"/>
                </a:lnTo>
                <a:lnTo>
                  <a:pt x="4038600" y="2765067"/>
                </a:lnTo>
                <a:lnTo>
                  <a:pt x="4037397" y="2765067"/>
                </a:lnTo>
                <a:lnTo>
                  <a:pt x="4020887" y="3092040"/>
                </a:lnTo>
                <a:cubicBezTo>
                  <a:pt x="3845187" y="4822120"/>
                  <a:pt x="2384080" y="6172200"/>
                  <a:pt x="607645" y="6172200"/>
                </a:cubicBezTo>
                <a:lnTo>
                  <a:pt x="453014" y="6168290"/>
                </a:lnTo>
                <a:lnTo>
                  <a:pt x="0" y="616829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5FB2A7-04D8-4377-A3D3-A5DCCC48B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07828" y="2084230"/>
            <a:ext cx="4354666" cy="5192873"/>
          </a:xfrm>
          <a:custGeom>
            <a:avLst/>
            <a:gdLst>
              <a:gd name="connsiteX0" fmla="*/ 4354666 w 4354666"/>
              <a:gd name="connsiteY0" fmla="*/ 3430955 h 5192873"/>
              <a:gd name="connsiteX1" fmla="*/ 1274506 w 4354666"/>
              <a:gd name="connsiteY1" fmla="*/ 17713 h 5192873"/>
              <a:gd name="connsiteX2" fmla="*/ 947533 w 4354666"/>
              <a:gd name="connsiteY2" fmla="*/ 1203 h 5192873"/>
              <a:gd name="connsiteX3" fmla="*/ 947533 w 4354666"/>
              <a:gd name="connsiteY3" fmla="*/ 0 h 5192873"/>
              <a:gd name="connsiteX4" fmla="*/ 923711 w 4354666"/>
              <a:gd name="connsiteY4" fmla="*/ 0 h 5192873"/>
              <a:gd name="connsiteX5" fmla="*/ 0 w 4354666"/>
              <a:gd name="connsiteY5" fmla="*/ 0 h 5192873"/>
              <a:gd name="connsiteX6" fmla="*/ 0 w 4354666"/>
              <a:gd name="connsiteY6" fmla="*/ 5192873 h 5192873"/>
              <a:gd name="connsiteX7" fmla="*/ 4350756 w 4354666"/>
              <a:gd name="connsiteY7" fmla="*/ 5192873 h 5192873"/>
              <a:gd name="connsiteX8" fmla="*/ 4350756 w 4354666"/>
              <a:gd name="connsiteY8" fmla="*/ 3585586 h 519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666" h="5192873">
                <a:moveTo>
                  <a:pt x="4354666" y="3430955"/>
                </a:moveTo>
                <a:cubicBezTo>
                  <a:pt x="4354666" y="1654520"/>
                  <a:pt x="3004586" y="193413"/>
                  <a:pt x="1274506" y="17713"/>
                </a:cubicBezTo>
                <a:lnTo>
                  <a:pt x="947533" y="1203"/>
                </a:lnTo>
                <a:lnTo>
                  <a:pt x="947533" y="0"/>
                </a:lnTo>
                <a:lnTo>
                  <a:pt x="923711" y="0"/>
                </a:lnTo>
                <a:lnTo>
                  <a:pt x="0" y="0"/>
                </a:lnTo>
                <a:lnTo>
                  <a:pt x="0" y="5192873"/>
                </a:lnTo>
                <a:lnTo>
                  <a:pt x="4350756" y="5192873"/>
                </a:lnTo>
                <a:lnTo>
                  <a:pt x="4350756" y="3585586"/>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7DB2E0D-F55C-824E-FE86-DCFBB4B7F06F}"/>
              </a:ext>
            </a:extLst>
          </p:cNvPr>
          <p:cNvSpPr>
            <a:spLocks noGrp="1"/>
          </p:cNvSpPr>
          <p:nvPr>
            <p:ph type="title"/>
          </p:nvPr>
        </p:nvSpPr>
        <p:spPr>
          <a:xfrm>
            <a:off x="609601" y="685799"/>
            <a:ext cx="4038600" cy="4834719"/>
          </a:xfrm>
        </p:spPr>
        <p:txBody>
          <a:bodyPr anchor="t">
            <a:normAutofit/>
          </a:bodyPr>
          <a:lstStyle/>
          <a:p>
            <a:r>
              <a:rPr lang="de-DE" sz="3400" dirty="0">
                <a:solidFill>
                  <a:srgbClr val="FFFFFF"/>
                </a:solidFill>
              </a:rPr>
              <a:t>Negative Auswirkungen von Bildschirmzeiten</a:t>
            </a:r>
          </a:p>
        </p:txBody>
      </p:sp>
      <p:sp>
        <p:nvSpPr>
          <p:cNvPr id="3" name="Inhaltsplatzhalter 2">
            <a:extLst>
              <a:ext uri="{FF2B5EF4-FFF2-40B4-BE49-F238E27FC236}">
                <a16:creationId xmlns:a16="http://schemas.microsoft.com/office/drawing/2014/main" id="{91275FD3-7976-2861-8152-F9763D86F6C3}"/>
              </a:ext>
            </a:extLst>
          </p:cNvPr>
          <p:cNvSpPr>
            <a:spLocks noGrp="1"/>
          </p:cNvSpPr>
          <p:nvPr>
            <p:ph idx="1"/>
          </p:nvPr>
        </p:nvSpPr>
        <p:spPr>
          <a:xfrm>
            <a:off x="6096000" y="685800"/>
            <a:ext cx="5192874" cy="5491163"/>
          </a:xfrm>
        </p:spPr>
        <p:txBody>
          <a:bodyPr>
            <a:normAutofit/>
          </a:bodyPr>
          <a:lstStyle/>
          <a:p>
            <a:pPr marL="0" indent="0">
              <a:buNone/>
            </a:pPr>
            <a:r>
              <a:rPr lang="de-DE" dirty="0">
                <a:sym typeface="Wingdings" panose="05000000000000000000" pitchFamily="2" charset="2"/>
              </a:rPr>
              <a:t>Immer zu bedenken:</a:t>
            </a:r>
          </a:p>
          <a:p>
            <a:pPr>
              <a:buFont typeface="Wingdings" panose="05000000000000000000" pitchFamily="2" charset="2"/>
              <a:buChar char="à"/>
            </a:pPr>
            <a:r>
              <a:rPr lang="de-DE" dirty="0">
                <a:sym typeface="Wingdings" panose="05000000000000000000" pitchFamily="2" charset="2"/>
              </a:rPr>
              <a:t>Digitale Medien verursachen Schlafstörungen, Schlafmangel</a:t>
            </a:r>
          </a:p>
          <a:p>
            <a:pPr>
              <a:buFont typeface="Wingdings" panose="05000000000000000000" pitchFamily="2" charset="2"/>
              <a:buChar char="à"/>
            </a:pPr>
            <a:r>
              <a:rPr lang="de-DE" dirty="0">
                <a:sym typeface="Wingdings" panose="05000000000000000000" pitchFamily="2" charset="2"/>
              </a:rPr>
              <a:t>Bildschirmnutzung schadet den Augen</a:t>
            </a:r>
          </a:p>
          <a:p>
            <a:pPr>
              <a:buFont typeface="Wingdings" panose="05000000000000000000" pitchFamily="2" charset="2"/>
              <a:buChar char="à"/>
            </a:pPr>
            <a:r>
              <a:rPr lang="de-DE" dirty="0">
                <a:sym typeface="Wingdings" panose="05000000000000000000" pitchFamily="2" charset="2"/>
              </a:rPr>
              <a:t>Bildschirmnutzung schadet der kindlichen Entwicklung</a:t>
            </a:r>
          </a:p>
          <a:p>
            <a:pPr>
              <a:buFont typeface="Wingdings" panose="05000000000000000000" pitchFamily="2" charset="2"/>
              <a:buChar char="à"/>
            </a:pPr>
            <a:r>
              <a:rPr lang="de-DE" dirty="0">
                <a:sym typeface="Wingdings" panose="05000000000000000000" pitchFamily="2" charset="2"/>
              </a:rPr>
              <a:t>Bildschirme machen abhängig</a:t>
            </a:r>
          </a:p>
          <a:p>
            <a:pPr>
              <a:buFont typeface="Wingdings" panose="05000000000000000000" pitchFamily="2" charset="2"/>
              <a:buChar char="à"/>
            </a:pPr>
            <a:r>
              <a:rPr lang="de-DE" dirty="0">
                <a:sym typeface="Wingdings" panose="05000000000000000000" pitchFamily="2" charset="2"/>
              </a:rPr>
              <a:t>Leben in der virtuellen Welt lässt zwischenmenschliche Kontakte verkümmern</a:t>
            </a:r>
          </a:p>
          <a:p>
            <a:pPr>
              <a:buFont typeface="Wingdings" panose="05000000000000000000" pitchFamily="2" charset="2"/>
              <a:buChar char="à"/>
            </a:pPr>
            <a:endParaRPr lang="de-DE" dirty="0"/>
          </a:p>
        </p:txBody>
      </p:sp>
    </p:spTree>
    <p:extLst>
      <p:ext uri="{BB962C8B-B14F-4D97-AF65-F5344CB8AC3E}">
        <p14:creationId xmlns:p14="http://schemas.microsoft.com/office/powerpoint/2010/main" val="113406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C0F1293-28E4-EBCA-D0E5-596841BD716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2FA585-017C-40CA-9D8D-27478008F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13ADD6-4A4A-4609-9D89-D0BD8E7FE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5" y="0"/>
            <a:ext cx="5192874"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3F615A-4EEB-4296-92B1-1041C55DA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38600" cy="6172200"/>
          </a:xfrm>
          <a:custGeom>
            <a:avLst/>
            <a:gdLst>
              <a:gd name="connsiteX0" fmla="*/ 0 w 4038600"/>
              <a:gd name="connsiteY0" fmla="*/ 0 h 6172200"/>
              <a:gd name="connsiteX1" fmla="*/ 4038600 w 4038600"/>
              <a:gd name="connsiteY1" fmla="*/ 0 h 6172200"/>
              <a:gd name="connsiteX2" fmla="*/ 4038600 w 4038600"/>
              <a:gd name="connsiteY2" fmla="*/ 2741245 h 6172200"/>
              <a:gd name="connsiteX3" fmla="*/ 4038600 w 4038600"/>
              <a:gd name="connsiteY3" fmla="*/ 2765067 h 6172200"/>
              <a:gd name="connsiteX4" fmla="*/ 4037397 w 4038600"/>
              <a:gd name="connsiteY4" fmla="*/ 2765067 h 6172200"/>
              <a:gd name="connsiteX5" fmla="*/ 4020887 w 4038600"/>
              <a:gd name="connsiteY5" fmla="*/ 3092040 h 6172200"/>
              <a:gd name="connsiteX6" fmla="*/ 607645 w 4038600"/>
              <a:gd name="connsiteY6" fmla="*/ 6172200 h 6172200"/>
              <a:gd name="connsiteX7" fmla="*/ 453014 w 4038600"/>
              <a:gd name="connsiteY7" fmla="*/ 6168290 h 6172200"/>
              <a:gd name="connsiteX8" fmla="*/ 0 w 4038600"/>
              <a:gd name="connsiteY8" fmla="*/ 616829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6172200">
                <a:moveTo>
                  <a:pt x="0" y="0"/>
                </a:moveTo>
                <a:lnTo>
                  <a:pt x="4038600" y="0"/>
                </a:lnTo>
                <a:lnTo>
                  <a:pt x="4038600" y="2741245"/>
                </a:lnTo>
                <a:lnTo>
                  <a:pt x="4038600" y="2765067"/>
                </a:lnTo>
                <a:lnTo>
                  <a:pt x="4037397" y="2765067"/>
                </a:lnTo>
                <a:lnTo>
                  <a:pt x="4020887" y="3092040"/>
                </a:lnTo>
                <a:cubicBezTo>
                  <a:pt x="3845187" y="4822120"/>
                  <a:pt x="2384080" y="6172200"/>
                  <a:pt x="607645" y="6172200"/>
                </a:cubicBezTo>
                <a:lnTo>
                  <a:pt x="453014" y="6168290"/>
                </a:lnTo>
                <a:lnTo>
                  <a:pt x="0" y="616829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5FB2A7-04D8-4377-A3D3-A5DCCC48B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07828" y="2084230"/>
            <a:ext cx="4354666" cy="5192873"/>
          </a:xfrm>
          <a:custGeom>
            <a:avLst/>
            <a:gdLst>
              <a:gd name="connsiteX0" fmla="*/ 4354666 w 4354666"/>
              <a:gd name="connsiteY0" fmla="*/ 3430955 h 5192873"/>
              <a:gd name="connsiteX1" fmla="*/ 1274506 w 4354666"/>
              <a:gd name="connsiteY1" fmla="*/ 17713 h 5192873"/>
              <a:gd name="connsiteX2" fmla="*/ 947533 w 4354666"/>
              <a:gd name="connsiteY2" fmla="*/ 1203 h 5192873"/>
              <a:gd name="connsiteX3" fmla="*/ 947533 w 4354666"/>
              <a:gd name="connsiteY3" fmla="*/ 0 h 5192873"/>
              <a:gd name="connsiteX4" fmla="*/ 923711 w 4354666"/>
              <a:gd name="connsiteY4" fmla="*/ 0 h 5192873"/>
              <a:gd name="connsiteX5" fmla="*/ 0 w 4354666"/>
              <a:gd name="connsiteY5" fmla="*/ 0 h 5192873"/>
              <a:gd name="connsiteX6" fmla="*/ 0 w 4354666"/>
              <a:gd name="connsiteY6" fmla="*/ 5192873 h 5192873"/>
              <a:gd name="connsiteX7" fmla="*/ 4350756 w 4354666"/>
              <a:gd name="connsiteY7" fmla="*/ 5192873 h 5192873"/>
              <a:gd name="connsiteX8" fmla="*/ 4350756 w 4354666"/>
              <a:gd name="connsiteY8" fmla="*/ 3585586 h 519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666" h="5192873">
                <a:moveTo>
                  <a:pt x="4354666" y="3430955"/>
                </a:moveTo>
                <a:cubicBezTo>
                  <a:pt x="4354666" y="1654520"/>
                  <a:pt x="3004586" y="193413"/>
                  <a:pt x="1274506" y="17713"/>
                </a:cubicBezTo>
                <a:lnTo>
                  <a:pt x="947533" y="1203"/>
                </a:lnTo>
                <a:lnTo>
                  <a:pt x="947533" y="0"/>
                </a:lnTo>
                <a:lnTo>
                  <a:pt x="923711" y="0"/>
                </a:lnTo>
                <a:lnTo>
                  <a:pt x="0" y="0"/>
                </a:lnTo>
                <a:lnTo>
                  <a:pt x="0" y="5192873"/>
                </a:lnTo>
                <a:lnTo>
                  <a:pt x="4350756" y="5192873"/>
                </a:lnTo>
                <a:lnTo>
                  <a:pt x="4350756" y="3585586"/>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93B24A2-8C28-258A-FA43-3F1BDBECBD88}"/>
              </a:ext>
            </a:extLst>
          </p:cNvPr>
          <p:cNvSpPr>
            <a:spLocks noGrp="1"/>
          </p:cNvSpPr>
          <p:nvPr>
            <p:ph type="title"/>
          </p:nvPr>
        </p:nvSpPr>
        <p:spPr>
          <a:xfrm>
            <a:off x="609601" y="685799"/>
            <a:ext cx="4038600" cy="4834719"/>
          </a:xfrm>
        </p:spPr>
        <p:txBody>
          <a:bodyPr anchor="t">
            <a:normAutofit/>
          </a:bodyPr>
          <a:lstStyle/>
          <a:p>
            <a:r>
              <a:rPr lang="de-DE" sz="2800">
                <a:solidFill>
                  <a:srgbClr val="FFFFFF"/>
                </a:solidFill>
              </a:rPr>
              <a:t>Negative Auswirkungen der Smartphonenutzung</a:t>
            </a:r>
          </a:p>
        </p:txBody>
      </p:sp>
      <p:sp>
        <p:nvSpPr>
          <p:cNvPr id="3" name="Inhaltsplatzhalter 2">
            <a:extLst>
              <a:ext uri="{FF2B5EF4-FFF2-40B4-BE49-F238E27FC236}">
                <a16:creationId xmlns:a16="http://schemas.microsoft.com/office/drawing/2014/main" id="{E6FC9FB7-6E6D-0932-6B64-E1561D5A1A49}"/>
              </a:ext>
            </a:extLst>
          </p:cNvPr>
          <p:cNvSpPr>
            <a:spLocks noGrp="1"/>
          </p:cNvSpPr>
          <p:nvPr>
            <p:ph idx="1"/>
          </p:nvPr>
        </p:nvSpPr>
        <p:spPr>
          <a:xfrm>
            <a:off x="6096000" y="685800"/>
            <a:ext cx="5192874" cy="5491163"/>
          </a:xfrm>
        </p:spPr>
        <p:txBody>
          <a:bodyPr>
            <a:normAutofit/>
          </a:bodyPr>
          <a:lstStyle/>
          <a:p>
            <a:pPr marL="0" indent="0">
              <a:lnSpc>
                <a:spcPct val="110000"/>
              </a:lnSpc>
              <a:buNone/>
            </a:pPr>
            <a:r>
              <a:rPr lang="de-DE" sz="1400" dirty="0">
                <a:sym typeface="Wingdings" panose="05000000000000000000" pitchFamily="2" charset="2"/>
              </a:rPr>
              <a:t>Wichtig:</a:t>
            </a:r>
          </a:p>
          <a:p>
            <a:pPr marL="0" indent="0">
              <a:lnSpc>
                <a:spcPct val="110000"/>
              </a:lnSpc>
              <a:buNone/>
            </a:pPr>
            <a:r>
              <a:rPr lang="de-DE" sz="1400" dirty="0">
                <a:sym typeface="Wingdings" panose="05000000000000000000" pitchFamily="2" charset="2"/>
              </a:rPr>
              <a:t>Geräte mit Internetzugang (Smartphone, Tablet)  als Werkzeug begreifen: es ist ein Laptop mit Sim-Karte! Zugang zu ALLEN Aktivitäten der Menschheit!</a:t>
            </a:r>
          </a:p>
          <a:p>
            <a:pPr>
              <a:lnSpc>
                <a:spcPct val="110000"/>
              </a:lnSpc>
              <a:buFont typeface="Wingdings" panose="05000000000000000000" pitchFamily="2" charset="2"/>
              <a:buChar char="Ø"/>
            </a:pPr>
            <a:r>
              <a:rPr lang="de-DE" sz="1400" dirty="0">
                <a:sym typeface="Wingdings" panose="05000000000000000000" pitchFamily="2" charset="2"/>
              </a:rPr>
              <a:t>Bis 13/14 sind es </a:t>
            </a:r>
            <a:r>
              <a:rPr lang="de-DE" sz="1400" u="sng" dirty="0">
                <a:sym typeface="Wingdings" panose="05000000000000000000" pitchFamily="2" charset="2"/>
              </a:rPr>
              <a:t>Kinder,</a:t>
            </a:r>
            <a:r>
              <a:rPr lang="de-DE" sz="1400" dirty="0">
                <a:sym typeface="Wingdings" panose="05000000000000000000" pitchFamily="2" charset="2"/>
              </a:rPr>
              <a:t> die nicht mit der ganzen Welt, </a:t>
            </a:r>
            <a:r>
              <a:rPr lang="de-DE" sz="1400" dirty="0" err="1">
                <a:sym typeface="Wingdings" panose="05000000000000000000" pitchFamily="2" charset="2"/>
              </a:rPr>
              <a:t>va</a:t>
            </a:r>
            <a:r>
              <a:rPr lang="de-DE" sz="1400" dirty="0">
                <a:sym typeface="Wingdings" panose="05000000000000000000" pitchFamily="2" charset="2"/>
              </a:rPr>
              <a:t> den Schattenseiten, über das Internet Kontakt haben sollten! </a:t>
            </a:r>
          </a:p>
          <a:p>
            <a:pPr>
              <a:lnSpc>
                <a:spcPct val="110000"/>
              </a:lnSpc>
              <a:buFont typeface="Wingdings" panose="05000000000000000000" pitchFamily="2" charset="2"/>
              <a:buChar char="Ø"/>
            </a:pPr>
            <a:r>
              <a:rPr lang="de-DE" sz="1400" dirty="0">
                <a:sym typeface="Wingdings" panose="05000000000000000000" pitchFamily="2" charset="2"/>
              </a:rPr>
              <a:t>Belohnungsmechanismen mit Dopaminausschüttung genau wie bei Glücksspiel, Nikotin und Alkohol</a:t>
            </a:r>
          </a:p>
          <a:p>
            <a:pPr>
              <a:lnSpc>
                <a:spcPct val="110000"/>
              </a:lnSpc>
              <a:buFont typeface="Wingdings" panose="05000000000000000000" pitchFamily="2" charset="2"/>
              <a:buChar char="Ø"/>
            </a:pPr>
            <a:r>
              <a:rPr lang="de-DE" sz="1400" dirty="0">
                <a:sym typeface="Wingdings" panose="05000000000000000000" pitchFamily="2" charset="2"/>
              </a:rPr>
              <a:t>Einschränkungen sind gut, lassen sich aber mithilfe von Anleitungen aus dem Internet umgehen! So gut wie unmöglich bei Apps</a:t>
            </a:r>
          </a:p>
          <a:p>
            <a:pPr>
              <a:lnSpc>
                <a:spcPct val="110000"/>
              </a:lnSpc>
              <a:buFont typeface="Wingdings" panose="05000000000000000000" pitchFamily="2" charset="2"/>
              <a:buChar char="Ø"/>
            </a:pPr>
            <a:r>
              <a:rPr lang="de-DE" sz="1400" dirty="0">
                <a:sym typeface="Wingdings" panose="05000000000000000000" pitchFamily="2" charset="2"/>
              </a:rPr>
              <a:t>Entscheidende Frage: Wann kann ich meinem Kind ein Smartphone zumuten? Wann kann es mit schlimmen Inhalten umgehen? (Jugendliche können besser damit umgehen, sind nicht mehr so leicht zu verängstigen)</a:t>
            </a:r>
          </a:p>
          <a:p>
            <a:pPr>
              <a:lnSpc>
                <a:spcPct val="110000"/>
              </a:lnSpc>
              <a:buFont typeface="Wingdings" panose="05000000000000000000" pitchFamily="2" charset="2"/>
              <a:buChar char="Ø"/>
            </a:pPr>
            <a:r>
              <a:rPr lang="de-DE" sz="1400" dirty="0">
                <a:sym typeface="Wingdings" panose="05000000000000000000" pitchFamily="2" charset="2"/>
              </a:rPr>
              <a:t>Kinder machen online Erfahrungen, die sie noch nicht machen möchten. Die sie verängstigen und verunsichern</a:t>
            </a:r>
          </a:p>
          <a:p>
            <a:pPr>
              <a:lnSpc>
                <a:spcPct val="110000"/>
              </a:lnSpc>
              <a:buFont typeface="Wingdings" panose="05000000000000000000" pitchFamily="2" charset="2"/>
              <a:buChar char="à"/>
            </a:pPr>
            <a:endParaRPr lang="de-DE" sz="1400" dirty="0"/>
          </a:p>
        </p:txBody>
      </p:sp>
    </p:spTree>
    <p:extLst>
      <p:ext uri="{BB962C8B-B14F-4D97-AF65-F5344CB8AC3E}">
        <p14:creationId xmlns:p14="http://schemas.microsoft.com/office/powerpoint/2010/main" val="3772568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2FA585-017C-40CA-9D8D-27478008F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13ADD6-4A4A-4609-9D89-D0BD8E7FE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5" y="0"/>
            <a:ext cx="5192874"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3F615A-4EEB-4296-92B1-1041C55DA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38600" cy="6172200"/>
          </a:xfrm>
          <a:custGeom>
            <a:avLst/>
            <a:gdLst>
              <a:gd name="connsiteX0" fmla="*/ 0 w 4038600"/>
              <a:gd name="connsiteY0" fmla="*/ 0 h 6172200"/>
              <a:gd name="connsiteX1" fmla="*/ 4038600 w 4038600"/>
              <a:gd name="connsiteY1" fmla="*/ 0 h 6172200"/>
              <a:gd name="connsiteX2" fmla="*/ 4038600 w 4038600"/>
              <a:gd name="connsiteY2" fmla="*/ 2741245 h 6172200"/>
              <a:gd name="connsiteX3" fmla="*/ 4038600 w 4038600"/>
              <a:gd name="connsiteY3" fmla="*/ 2765067 h 6172200"/>
              <a:gd name="connsiteX4" fmla="*/ 4037397 w 4038600"/>
              <a:gd name="connsiteY4" fmla="*/ 2765067 h 6172200"/>
              <a:gd name="connsiteX5" fmla="*/ 4020887 w 4038600"/>
              <a:gd name="connsiteY5" fmla="*/ 3092040 h 6172200"/>
              <a:gd name="connsiteX6" fmla="*/ 607645 w 4038600"/>
              <a:gd name="connsiteY6" fmla="*/ 6172200 h 6172200"/>
              <a:gd name="connsiteX7" fmla="*/ 453014 w 4038600"/>
              <a:gd name="connsiteY7" fmla="*/ 6168290 h 6172200"/>
              <a:gd name="connsiteX8" fmla="*/ 0 w 4038600"/>
              <a:gd name="connsiteY8" fmla="*/ 616829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6172200">
                <a:moveTo>
                  <a:pt x="0" y="0"/>
                </a:moveTo>
                <a:lnTo>
                  <a:pt x="4038600" y="0"/>
                </a:lnTo>
                <a:lnTo>
                  <a:pt x="4038600" y="2741245"/>
                </a:lnTo>
                <a:lnTo>
                  <a:pt x="4038600" y="2765067"/>
                </a:lnTo>
                <a:lnTo>
                  <a:pt x="4037397" y="2765067"/>
                </a:lnTo>
                <a:lnTo>
                  <a:pt x="4020887" y="3092040"/>
                </a:lnTo>
                <a:cubicBezTo>
                  <a:pt x="3845187" y="4822120"/>
                  <a:pt x="2384080" y="6172200"/>
                  <a:pt x="607645" y="6172200"/>
                </a:cubicBezTo>
                <a:lnTo>
                  <a:pt x="453014" y="6168290"/>
                </a:lnTo>
                <a:lnTo>
                  <a:pt x="0" y="616829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5FB2A7-04D8-4377-A3D3-A5DCCC48B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07828" y="2084230"/>
            <a:ext cx="4354666" cy="5192873"/>
          </a:xfrm>
          <a:custGeom>
            <a:avLst/>
            <a:gdLst>
              <a:gd name="connsiteX0" fmla="*/ 4354666 w 4354666"/>
              <a:gd name="connsiteY0" fmla="*/ 3430955 h 5192873"/>
              <a:gd name="connsiteX1" fmla="*/ 1274506 w 4354666"/>
              <a:gd name="connsiteY1" fmla="*/ 17713 h 5192873"/>
              <a:gd name="connsiteX2" fmla="*/ 947533 w 4354666"/>
              <a:gd name="connsiteY2" fmla="*/ 1203 h 5192873"/>
              <a:gd name="connsiteX3" fmla="*/ 947533 w 4354666"/>
              <a:gd name="connsiteY3" fmla="*/ 0 h 5192873"/>
              <a:gd name="connsiteX4" fmla="*/ 923711 w 4354666"/>
              <a:gd name="connsiteY4" fmla="*/ 0 h 5192873"/>
              <a:gd name="connsiteX5" fmla="*/ 0 w 4354666"/>
              <a:gd name="connsiteY5" fmla="*/ 0 h 5192873"/>
              <a:gd name="connsiteX6" fmla="*/ 0 w 4354666"/>
              <a:gd name="connsiteY6" fmla="*/ 5192873 h 5192873"/>
              <a:gd name="connsiteX7" fmla="*/ 4350756 w 4354666"/>
              <a:gd name="connsiteY7" fmla="*/ 5192873 h 5192873"/>
              <a:gd name="connsiteX8" fmla="*/ 4350756 w 4354666"/>
              <a:gd name="connsiteY8" fmla="*/ 3585586 h 519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666" h="5192873">
                <a:moveTo>
                  <a:pt x="4354666" y="3430955"/>
                </a:moveTo>
                <a:cubicBezTo>
                  <a:pt x="4354666" y="1654520"/>
                  <a:pt x="3004586" y="193413"/>
                  <a:pt x="1274506" y="17713"/>
                </a:cubicBezTo>
                <a:lnTo>
                  <a:pt x="947533" y="1203"/>
                </a:lnTo>
                <a:lnTo>
                  <a:pt x="947533" y="0"/>
                </a:lnTo>
                <a:lnTo>
                  <a:pt x="923711" y="0"/>
                </a:lnTo>
                <a:lnTo>
                  <a:pt x="0" y="0"/>
                </a:lnTo>
                <a:lnTo>
                  <a:pt x="0" y="5192873"/>
                </a:lnTo>
                <a:lnTo>
                  <a:pt x="4350756" y="5192873"/>
                </a:lnTo>
                <a:lnTo>
                  <a:pt x="4350756" y="3585586"/>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EBD8141-A68C-7496-FC03-8863F71268C3}"/>
              </a:ext>
            </a:extLst>
          </p:cNvPr>
          <p:cNvSpPr>
            <a:spLocks noGrp="1"/>
          </p:cNvSpPr>
          <p:nvPr>
            <p:ph type="title"/>
          </p:nvPr>
        </p:nvSpPr>
        <p:spPr>
          <a:xfrm>
            <a:off x="609601" y="685799"/>
            <a:ext cx="4038600" cy="4834719"/>
          </a:xfrm>
        </p:spPr>
        <p:txBody>
          <a:bodyPr anchor="t">
            <a:normAutofit/>
          </a:bodyPr>
          <a:lstStyle/>
          <a:p>
            <a:r>
              <a:rPr lang="de-DE" sz="2500" dirty="0">
                <a:solidFill>
                  <a:srgbClr val="FFFFFF"/>
                </a:solidFill>
              </a:rPr>
              <a:t>Meine Aufgabe als Erziehungsberechtigter, wenn mein Kind einen Internetzugang hat </a:t>
            </a:r>
          </a:p>
        </p:txBody>
      </p:sp>
      <p:sp>
        <p:nvSpPr>
          <p:cNvPr id="3" name="Inhaltsplatzhalter 2">
            <a:extLst>
              <a:ext uri="{FF2B5EF4-FFF2-40B4-BE49-F238E27FC236}">
                <a16:creationId xmlns:a16="http://schemas.microsoft.com/office/drawing/2014/main" id="{62E7EA8E-CD41-2E5F-ADAC-7CCE9BA74C96}"/>
              </a:ext>
            </a:extLst>
          </p:cNvPr>
          <p:cNvSpPr>
            <a:spLocks noGrp="1"/>
          </p:cNvSpPr>
          <p:nvPr>
            <p:ph idx="1"/>
          </p:nvPr>
        </p:nvSpPr>
        <p:spPr>
          <a:xfrm>
            <a:off x="6096000" y="685800"/>
            <a:ext cx="5192874" cy="5491163"/>
          </a:xfrm>
        </p:spPr>
        <p:txBody>
          <a:bodyPr>
            <a:normAutofit/>
          </a:bodyPr>
          <a:lstStyle/>
          <a:p>
            <a:pPr marL="0" indent="0">
              <a:lnSpc>
                <a:spcPct val="110000"/>
              </a:lnSpc>
              <a:buNone/>
            </a:pPr>
            <a:endParaRPr lang="de-DE" sz="1900" b="1" dirty="0"/>
          </a:p>
          <a:p>
            <a:pPr>
              <a:lnSpc>
                <a:spcPct val="110000"/>
              </a:lnSpc>
              <a:buFont typeface="Wingdings" panose="05000000000000000000" pitchFamily="2" charset="2"/>
              <a:buChar char="ü"/>
            </a:pPr>
            <a:r>
              <a:rPr lang="de-DE" sz="1900" dirty="0">
                <a:sym typeface="Wingdings" panose="05000000000000000000" pitchFamily="2" charset="2"/>
              </a:rPr>
              <a:t>Deutlich machen, dass Ihr Kind mit Problemen bei der Internetnutzung </a:t>
            </a:r>
            <a:r>
              <a:rPr lang="de-DE" sz="1900" b="1" dirty="0">
                <a:sym typeface="Wingdings" panose="05000000000000000000" pitchFamily="2" charset="2"/>
              </a:rPr>
              <a:t>immer</a:t>
            </a:r>
            <a:r>
              <a:rPr lang="de-DE" sz="1900" dirty="0">
                <a:sym typeface="Wingdings" panose="05000000000000000000" pitchFamily="2" charset="2"/>
              </a:rPr>
              <a:t> zu Ihnen kommen kann!</a:t>
            </a:r>
          </a:p>
          <a:p>
            <a:pPr>
              <a:lnSpc>
                <a:spcPct val="110000"/>
              </a:lnSpc>
              <a:buFont typeface="Wingdings" panose="05000000000000000000" pitchFamily="2" charset="2"/>
              <a:buChar char="ü"/>
            </a:pPr>
            <a:r>
              <a:rPr lang="de-DE" sz="1900" dirty="0">
                <a:sym typeface="Wingdings" panose="05000000000000000000" pitchFamily="2" charset="2"/>
              </a:rPr>
              <a:t>Konsum altersgemäß begleiten und einschränken</a:t>
            </a:r>
          </a:p>
          <a:p>
            <a:pPr>
              <a:lnSpc>
                <a:spcPct val="110000"/>
              </a:lnSpc>
              <a:buFont typeface="Wingdings" panose="05000000000000000000" pitchFamily="2" charset="2"/>
              <a:buChar char="ü"/>
            </a:pPr>
            <a:r>
              <a:rPr lang="de-DE" sz="1900" dirty="0">
                <a:sym typeface="Wingdings" panose="05000000000000000000" pitchFamily="2" charset="2"/>
              </a:rPr>
              <a:t>Inhalte mit den Kindern reflektieren, Vorstellung Ethik und Moral vermitteln (digitale Zivilcourage)</a:t>
            </a:r>
          </a:p>
          <a:p>
            <a:pPr>
              <a:lnSpc>
                <a:spcPct val="110000"/>
              </a:lnSpc>
              <a:buFont typeface="Wingdings" panose="05000000000000000000" pitchFamily="2" charset="2"/>
              <a:buChar char="ü"/>
            </a:pPr>
            <a:r>
              <a:rPr lang="de-DE" sz="1900" dirty="0">
                <a:sym typeface="Wingdings" panose="05000000000000000000" pitchFamily="2" charset="2"/>
              </a:rPr>
              <a:t>Interesse haben und Inhalte in moralischen Kontext setzen</a:t>
            </a:r>
          </a:p>
          <a:p>
            <a:pPr>
              <a:lnSpc>
                <a:spcPct val="110000"/>
              </a:lnSpc>
              <a:buFont typeface="Wingdings" panose="05000000000000000000" pitchFamily="2" charset="2"/>
              <a:buChar char="ü"/>
            </a:pPr>
            <a:r>
              <a:rPr lang="de-DE" sz="1900" dirty="0">
                <a:sym typeface="Wingdings" panose="05000000000000000000" pitchFamily="2" charset="2"/>
              </a:rPr>
              <a:t> Als Eltern liegt es in unserer Verantwortung, unsere Kinder zu mündigen Internet- und Mediennutzern zu erziehen und zu befähigen </a:t>
            </a:r>
            <a:r>
              <a:rPr lang="de-DE" sz="1900" b="1" dirty="0">
                <a:sym typeface="Wingdings" panose="05000000000000000000" pitchFamily="2" charset="2"/>
              </a:rPr>
              <a:t>(nicht auf die Schule verlassen)</a:t>
            </a:r>
          </a:p>
        </p:txBody>
      </p:sp>
    </p:spTree>
    <p:extLst>
      <p:ext uri="{BB962C8B-B14F-4D97-AF65-F5344CB8AC3E}">
        <p14:creationId xmlns:p14="http://schemas.microsoft.com/office/powerpoint/2010/main" val="264492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C2B84E4-3649-482C-BD35-51CFD74FB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CE25BC1-2985-4214-A507-0A333899D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67201" cy="6858000"/>
          </a:xfrm>
          <a:custGeom>
            <a:avLst/>
            <a:gdLst>
              <a:gd name="connsiteX0" fmla="*/ 0 w 4267201"/>
              <a:gd name="connsiteY0" fmla="*/ 0 h 6858000"/>
              <a:gd name="connsiteX1" fmla="*/ 4267201 w 4267201"/>
              <a:gd name="connsiteY1" fmla="*/ 0 h 6858000"/>
              <a:gd name="connsiteX2" fmla="*/ 4267201 w 4267201"/>
              <a:gd name="connsiteY2" fmla="*/ 1397000 h 6858000"/>
              <a:gd name="connsiteX3" fmla="*/ 4267201 w 4267201"/>
              <a:gd name="connsiteY3" fmla="*/ 1600200 h 6858000"/>
              <a:gd name="connsiteX4" fmla="*/ 4267201 w 4267201"/>
              <a:gd name="connsiteY4" fmla="*/ 4205703 h 6858000"/>
              <a:gd name="connsiteX5" fmla="*/ 4265081 w 4267201"/>
              <a:gd name="connsiteY5" fmla="*/ 4250752 h 6858000"/>
              <a:gd name="connsiteX6" fmla="*/ 4265081 w 4267201"/>
              <a:gd name="connsiteY6" fmla="*/ 4276165 h 6858000"/>
              <a:gd name="connsiteX7" fmla="*/ 4263877 w 4267201"/>
              <a:gd name="connsiteY7" fmla="*/ 4276165 h 6858000"/>
              <a:gd name="connsiteX8" fmla="*/ 4258654 w 4267201"/>
              <a:gd name="connsiteY8" fmla="*/ 4386466 h 6858000"/>
              <a:gd name="connsiteX9" fmla="*/ 1819737 w 4267201"/>
              <a:gd name="connsiteY9" fmla="*/ 6840915 h 6858000"/>
              <a:gd name="connsiteX10" fmla="*/ 1553968 w 4267201"/>
              <a:gd name="connsiteY10" fmla="*/ 6854335 h 6858000"/>
              <a:gd name="connsiteX11" fmla="*/ 1553968 w 4267201"/>
              <a:gd name="connsiteY11" fmla="*/ 6858000 h 6858000"/>
              <a:gd name="connsiteX12" fmla="*/ 0 w 4267201"/>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7201" h="6858000">
                <a:moveTo>
                  <a:pt x="0" y="0"/>
                </a:moveTo>
                <a:lnTo>
                  <a:pt x="4267201" y="0"/>
                </a:lnTo>
                <a:lnTo>
                  <a:pt x="4267201" y="1397000"/>
                </a:lnTo>
                <a:lnTo>
                  <a:pt x="4267201" y="1600200"/>
                </a:lnTo>
                <a:lnTo>
                  <a:pt x="4267201" y="4205703"/>
                </a:lnTo>
                <a:lnTo>
                  <a:pt x="4265081" y="4250752"/>
                </a:lnTo>
                <a:lnTo>
                  <a:pt x="4265081" y="4276165"/>
                </a:lnTo>
                <a:lnTo>
                  <a:pt x="4263877" y="4276165"/>
                </a:lnTo>
                <a:lnTo>
                  <a:pt x="4258654" y="4386466"/>
                </a:lnTo>
                <a:cubicBezTo>
                  <a:pt x="4135569" y="5679631"/>
                  <a:pt x="3110552" y="6709825"/>
                  <a:pt x="1819737" y="6840915"/>
                </a:cubicBezTo>
                <a:lnTo>
                  <a:pt x="1553968" y="6854335"/>
                </a:lnTo>
                <a:lnTo>
                  <a:pt x="1553968"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5F04A5C-6715-4359-A8D6-200E88C29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08254"/>
            <a:ext cx="12192000" cy="4549747"/>
          </a:xfrm>
          <a:custGeom>
            <a:avLst/>
            <a:gdLst>
              <a:gd name="connsiteX0" fmla="*/ 0 w 12192000"/>
              <a:gd name="connsiteY0" fmla="*/ 0 h 4549747"/>
              <a:gd name="connsiteX1" fmla="*/ 4679 w 12192000"/>
              <a:gd name="connsiteY1" fmla="*/ 0 h 4549747"/>
              <a:gd name="connsiteX2" fmla="*/ 18887 w 12192000"/>
              <a:gd name="connsiteY2" fmla="*/ 281361 h 4549747"/>
              <a:gd name="connsiteX3" fmla="*/ 3658142 w 12192000"/>
              <a:gd name="connsiteY3" fmla="*/ 3565479 h 4549747"/>
              <a:gd name="connsiteX4" fmla="*/ 3758325 w 12192000"/>
              <a:gd name="connsiteY4" fmla="*/ 3562945 h 4549747"/>
              <a:gd name="connsiteX5" fmla="*/ 3758325 w 12192000"/>
              <a:gd name="connsiteY5" fmla="*/ 3565479 h 4549747"/>
              <a:gd name="connsiteX6" fmla="*/ 11844593 w 12192000"/>
              <a:gd name="connsiteY6" fmla="*/ 3565479 h 4549747"/>
              <a:gd name="connsiteX7" fmla="*/ 11844593 w 12192000"/>
              <a:gd name="connsiteY7" fmla="*/ 3565476 h 4549747"/>
              <a:gd name="connsiteX8" fmla="*/ 12192000 w 12192000"/>
              <a:gd name="connsiteY8" fmla="*/ 3565476 h 4549747"/>
              <a:gd name="connsiteX9" fmla="*/ 12192000 w 12192000"/>
              <a:gd name="connsiteY9" fmla="*/ 4417168 h 4549747"/>
              <a:gd name="connsiteX10" fmla="*/ 12192000 w 12192000"/>
              <a:gd name="connsiteY10" fmla="*/ 4549747 h 4549747"/>
              <a:gd name="connsiteX11" fmla="*/ 0 w 12192000"/>
              <a:gd name="connsiteY11" fmla="*/ 4549747 h 454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549747">
                <a:moveTo>
                  <a:pt x="0" y="0"/>
                </a:moveTo>
                <a:lnTo>
                  <a:pt x="4679" y="0"/>
                </a:lnTo>
                <a:lnTo>
                  <a:pt x="18887" y="281361"/>
                </a:lnTo>
                <a:cubicBezTo>
                  <a:pt x="206220" y="2126001"/>
                  <a:pt x="1764077" y="3565479"/>
                  <a:pt x="3658142" y="3565479"/>
                </a:cubicBezTo>
                <a:lnTo>
                  <a:pt x="3758325" y="3562945"/>
                </a:lnTo>
                <a:lnTo>
                  <a:pt x="3758325" y="3565479"/>
                </a:lnTo>
                <a:lnTo>
                  <a:pt x="11844593" y="3565479"/>
                </a:lnTo>
                <a:lnTo>
                  <a:pt x="11844593" y="3565476"/>
                </a:lnTo>
                <a:lnTo>
                  <a:pt x="12192000" y="3565476"/>
                </a:lnTo>
                <a:lnTo>
                  <a:pt x="12192000" y="4417168"/>
                </a:lnTo>
                <a:lnTo>
                  <a:pt x="12192000" y="4549747"/>
                </a:lnTo>
                <a:lnTo>
                  <a:pt x="0" y="4549747"/>
                </a:lnTo>
                <a:close/>
              </a:path>
            </a:pathLst>
          </a:custGeom>
          <a:solidFill>
            <a:schemeClr val="accent2">
              <a:lumMod val="75000"/>
              <a:alpha val="2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879E745-6E25-C0DD-E4C7-19C4AF65CF17}"/>
              </a:ext>
            </a:extLst>
          </p:cNvPr>
          <p:cNvSpPr>
            <a:spLocks noGrp="1"/>
          </p:cNvSpPr>
          <p:nvPr>
            <p:ph type="title"/>
          </p:nvPr>
        </p:nvSpPr>
        <p:spPr>
          <a:xfrm>
            <a:off x="609600" y="685800"/>
            <a:ext cx="3358776" cy="3886200"/>
          </a:xfrm>
        </p:spPr>
        <p:txBody>
          <a:bodyPr anchor="t">
            <a:normAutofit/>
          </a:bodyPr>
          <a:lstStyle/>
          <a:p>
            <a:pPr>
              <a:lnSpc>
                <a:spcPct val="90000"/>
              </a:lnSpc>
            </a:pPr>
            <a:r>
              <a:rPr lang="de-DE" sz="3400">
                <a:solidFill>
                  <a:srgbClr val="FFFFFF"/>
                </a:solidFill>
              </a:rPr>
              <a:t>Wie können Eltern ihre Kinder zu Hause begleiten und selbst ein gutes Vorbild sein?</a:t>
            </a:r>
          </a:p>
        </p:txBody>
      </p:sp>
      <p:graphicFrame>
        <p:nvGraphicFramePr>
          <p:cNvPr id="16" name="Inhaltsplatzhalter 2">
            <a:extLst>
              <a:ext uri="{FF2B5EF4-FFF2-40B4-BE49-F238E27FC236}">
                <a16:creationId xmlns:a16="http://schemas.microsoft.com/office/drawing/2014/main" id="{75F8BDE1-131F-B196-14C0-F1D8AEA78DB4}"/>
              </a:ext>
            </a:extLst>
          </p:cNvPr>
          <p:cNvGraphicFramePr>
            <a:graphicFrameLocks noGrp="1"/>
          </p:cNvGraphicFramePr>
          <p:nvPr>
            <p:ph idx="1"/>
            <p:extLst>
              <p:ext uri="{D42A27DB-BD31-4B8C-83A1-F6EECF244321}">
                <p14:modId xmlns:p14="http://schemas.microsoft.com/office/powerpoint/2010/main" val="180454642"/>
              </p:ext>
            </p:extLst>
          </p:nvPr>
        </p:nvGraphicFramePr>
        <p:xfrm>
          <a:off x="5037984" y="591671"/>
          <a:ext cx="6544416" cy="4666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1239797"/>
      </p:ext>
    </p:extLst>
  </p:cSld>
  <p:clrMapOvr>
    <a:masterClrMapping/>
  </p:clrMapOvr>
</p:sld>
</file>

<file path=ppt/theme/theme1.xml><?xml version="1.0" encoding="utf-8"?>
<a:theme xmlns:a="http://schemas.openxmlformats.org/drawingml/2006/main" name="ModOverlayVTI">
  <a:themeElements>
    <a:clrScheme name="AnalogousFromDarkSeedRightStep">
      <a:dk1>
        <a:srgbClr val="000000"/>
      </a:dk1>
      <a:lt1>
        <a:srgbClr val="FFFFFF"/>
      </a:lt1>
      <a:dk2>
        <a:srgbClr val="1B2F2D"/>
      </a:dk2>
      <a:lt2>
        <a:srgbClr val="F3F0F1"/>
      </a:lt2>
      <a:accent1>
        <a:srgbClr val="45B0A2"/>
      </a:accent1>
      <a:accent2>
        <a:srgbClr val="3B90B1"/>
      </a:accent2>
      <a:accent3>
        <a:srgbClr val="4D70C3"/>
      </a:accent3>
      <a:accent4>
        <a:srgbClr val="5649B7"/>
      </a:accent4>
      <a:accent5>
        <a:srgbClr val="8C4DC3"/>
      </a:accent5>
      <a:accent6>
        <a:srgbClr val="AC3BB1"/>
      </a:accent6>
      <a:hlink>
        <a:srgbClr val="719632"/>
      </a:hlink>
      <a:folHlink>
        <a:srgbClr val="7F7F7F"/>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1594</Words>
  <Application>Microsoft Office PowerPoint</Application>
  <PresentationFormat>Breitbild</PresentationFormat>
  <Paragraphs>148</Paragraphs>
  <Slides>18</Slides>
  <Notes>16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Aptos</vt:lpstr>
      <vt:lpstr>Arial</vt:lpstr>
      <vt:lpstr>Arial Nova Light</vt:lpstr>
      <vt:lpstr>Elephant</vt:lpstr>
      <vt:lpstr>Wingdings</vt:lpstr>
      <vt:lpstr>WsC Grundschrift</vt:lpstr>
      <vt:lpstr>ModOverlayVTI</vt:lpstr>
      <vt:lpstr>PowerPoint-Präsentation</vt:lpstr>
      <vt:lpstr>Ausgangssituation </vt:lpstr>
      <vt:lpstr>PowerPoint-Präsentation</vt:lpstr>
      <vt:lpstr>PowerPoint-Präsentation</vt:lpstr>
      <vt:lpstr>Sichere Wege in die digitale Welt </vt:lpstr>
      <vt:lpstr>Negative Auswirkungen von Bildschirmzeiten</vt:lpstr>
      <vt:lpstr>Negative Auswirkungen der Smartphonenutzung</vt:lpstr>
      <vt:lpstr>Meine Aufgabe als Erziehungsberechtigter, wenn mein Kind einen Internetzugang hat </vt:lpstr>
      <vt:lpstr>Wie können Eltern ihre Kinder zu Hause begleiten und selbst ein gutes Vorbild sein?</vt:lpstr>
      <vt:lpstr>Sprechen Sie über Gefahren und Nutzen</vt:lpstr>
      <vt:lpstr>Selbstversuch</vt:lpstr>
      <vt:lpstr>Überlegen Sie vorher:</vt:lpstr>
      <vt:lpstr>SMZ Stuttgart: Padlet Linksammlung für Eltern und Kinder</vt:lpstr>
      <vt:lpstr>Was bietet die Hegelschule?</vt:lpstr>
      <vt:lpstr>Nützliche Adressen </vt:lpstr>
      <vt:lpstr>Nützliche Adressen </vt:lpstr>
      <vt:lpstr>Literatur und weitere Quellen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Grundschüler für Gefahren im Internet sensibilisieren</dc:title>
  <dc:creator>Deininger Birgit</dc:creator>
  <cp:lastModifiedBy>Freund Stefanie</cp:lastModifiedBy>
  <cp:revision>2</cp:revision>
  <dcterms:created xsi:type="dcterms:W3CDTF">2024-04-03T09:21:39Z</dcterms:created>
  <dcterms:modified xsi:type="dcterms:W3CDTF">2026-02-25T13:55:44Z</dcterms:modified>
</cp:coreProperties>
</file>